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tl="1" saveSubsetFonts="1">
  <p:sldMasterIdLst>
    <p:sldMasterId id="2147483648" r:id="rId1"/>
  </p:sldMasterIdLst>
  <p:notesMasterIdLst>
    <p:notesMasterId r:id="rId21"/>
  </p:notesMasterIdLst>
  <p:sldIdLst>
    <p:sldId id="256" r:id="rId2"/>
    <p:sldId id="260" r:id="rId3"/>
    <p:sldId id="276" r:id="rId4"/>
    <p:sldId id="278" r:id="rId5"/>
    <p:sldId id="261" r:id="rId6"/>
    <p:sldId id="262" r:id="rId7"/>
    <p:sldId id="284" r:id="rId8"/>
    <p:sldId id="263" r:id="rId9"/>
    <p:sldId id="285" r:id="rId10"/>
    <p:sldId id="264" r:id="rId11"/>
    <p:sldId id="279" r:id="rId12"/>
    <p:sldId id="265" r:id="rId13"/>
    <p:sldId id="269" r:id="rId14"/>
    <p:sldId id="280" r:id="rId15"/>
    <p:sldId id="281" r:id="rId16"/>
    <p:sldId id="273" r:id="rId17"/>
    <p:sldId id="274" r:id="rId18"/>
    <p:sldId id="282" r:id="rId19"/>
    <p:sldId id="258" r:id="rId20"/>
  </p:sldIdLst>
  <p:sldSz cx="9144000" cy="6858000" type="screen4x3"/>
  <p:notesSz cx="6781800" cy="9926638"/>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5422" autoAdjust="0"/>
    <p:restoredTop sz="86372" autoAdjust="0"/>
  </p:normalViewPr>
  <p:slideViewPr>
    <p:cSldViewPr>
      <p:cViewPr>
        <p:scale>
          <a:sx n="64" d="100"/>
          <a:sy n="64" d="100"/>
        </p:scale>
        <p:origin x="-30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43338" y="0"/>
            <a:ext cx="2938462" cy="496888"/>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38462" cy="496888"/>
          </a:xfrm>
          <a:prstGeom prst="rect">
            <a:avLst/>
          </a:prstGeom>
        </p:spPr>
        <p:txBody>
          <a:bodyPr vert="horz" lIns="91440" tIns="45720" rIns="91440" bIns="45720" rtlCol="1"/>
          <a:lstStyle>
            <a:lvl1pPr algn="l">
              <a:defRPr sz="1200"/>
            </a:lvl1pPr>
          </a:lstStyle>
          <a:p>
            <a:fld id="{15C9C5E0-03CA-4E61-B4B6-0AE6F9DEBBB4}" type="datetimeFigureOut">
              <a:rPr lang="he-IL" smtClean="0"/>
              <a:t>ט"ו/אלול/תשע"ב</a:t>
            </a:fld>
            <a:endParaRPr lang="he-IL"/>
          </a:p>
        </p:txBody>
      </p:sp>
      <p:sp>
        <p:nvSpPr>
          <p:cNvPr id="4" name="מציין מיקום של תמונת שקופית 3"/>
          <p:cNvSpPr>
            <a:spLocks noGrp="1" noRot="1" noChangeAspect="1"/>
          </p:cNvSpPr>
          <p:nvPr>
            <p:ph type="sldImg" idx="2"/>
          </p:nvPr>
        </p:nvSpPr>
        <p:spPr>
          <a:xfrm>
            <a:off x="909638" y="744538"/>
            <a:ext cx="4962525" cy="3722687"/>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77863" y="4714875"/>
            <a:ext cx="5426075" cy="4467225"/>
          </a:xfrm>
          <a:prstGeom prst="rect">
            <a:avLst/>
          </a:prstGeom>
        </p:spPr>
        <p:txBody>
          <a:bodyPr vert="horz" lIns="91440" tIns="45720" rIns="91440" bIns="45720" rtlCol="1"/>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3843338" y="9428163"/>
            <a:ext cx="2938462" cy="496887"/>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9428163"/>
            <a:ext cx="2938462" cy="496887"/>
          </a:xfrm>
          <a:prstGeom prst="rect">
            <a:avLst/>
          </a:prstGeom>
        </p:spPr>
        <p:txBody>
          <a:bodyPr vert="horz" lIns="91440" tIns="45720" rIns="91440" bIns="45720" rtlCol="1" anchor="b"/>
          <a:lstStyle>
            <a:lvl1pPr algn="l">
              <a:defRPr sz="1200"/>
            </a:lvl1pPr>
          </a:lstStyle>
          <a:p>
            <a:fld id="{51F898E0-1706-4FEC-843A-EFB8455B761A}" type="slidenum">
              <a:rPr lang="he-IL" smtClean="0"/>
              <a:t>‹#›</a:t>
            </a:fld>
            <a:endParaRPr lang="he-IL"/>
          </a:p>
        </p:txBody>
      </p:sp>
    </p:spTree>
    <p:extLst>
      <p:ext uri="{BB962C8B-B14F-4D97-AF65-F5344CB8AC3E}">
        <p14:creationId xmlns:p14="http://schemas.microsoft.com/office/powerpoint/2010/main" val="210157493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51FE3363-C32E-43D9-A796-55FB2D6A3F8F}" type="datetime8">
              <a:rPr lang="he-IL" smtClean="0"/>
              <a:t>02 ספטמבר 12</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036324B-EC40-40F0-9D72-FF7A9E3B0082}" type="slidenum">
              <a:rPr lang="he-IL" smtClean="0"/>
              <a:pPr/>
              <a:t>‹#›</a:t>
            </a:fld>
            <a:endParaRPr lang="he-I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3390298A-58D5-40C7-A89E-4677E5E11220}" type="datetime8">
              <a:rPr lang="he-IL" smtClean="0"/>
              <a:t>02 ספטמבר 12</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036324B-EC40-40F0-9D72-FF7A9E3B0082}" type="slidenum">
              <a:rPr lang="he-IL" smtClean="0"/>
              <a:pPr/>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7630DC8F-7D1B-4289-98C3-C69E0E183F6C}" type="datetime8">
              <a:rPr lang="he-IL" smtClean="0"/>
              <a:t>02 ספטמבר 12</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036324B-EC40-40F0-9D72-FF7A9E3B0082}" type="slidenum">
              <a:rPr lang="he-IL" smtClean="0"/>
              <a:pPr/>
              <a:t>‹#›</a:t>
            </a:fld>
            <a:endParaRPr lang="he-I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A1556E0D-7F90-491E-9F41-859EF0C253E7}" type="datetime8">
              <a:rPr lang="he-IL" smtClean="0"/>
              <a:t>02 ספטמבר 12</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036324B-EC40-40F0-9D72-FF7A9E3B0082}" type="slidenum">
              <a:rPr lang="he-IL" smtClean="0"/>
              <a:pPr/>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9FC4F49E-A1A9-4E80-A1C2-1BD2E765812A}" type="datetime8">
              <a:rPr lang="he-IL" smtClean="0"/>
              <a:t>02 ספטמבר 12</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036324B-EC40-40F0-9D72-FF7A9E3B0082}" type="slidenum">
              <a:rPr lang="he-IL" smtClean="0"/>
              <a:pPr/>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32C7016F-5894-4FE6-B3EA-81EC2A928F43}" type="datetime8">
              <a:rPr lang="he-IL" smtClean="0"/>
              <a:t>02 ספטמבר 12</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036324B-EC40-40F0-9D72-FF7A9E3B0082}" type="slidenum">
              <a:rPr lang="he-IL" smtClean="0"/>
              <a:pPr/>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26B67CFE-5F48-4446-A8DC-345E9BB29A12}" type="datetime8">
              <a:rPr lang="he-IL" smtClean="0"/>
              <a:t>02 ספטמבר 12</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D036324B-EC40-40F0-9D72-FF7A9E3B0082}" type="slidenum">
              <a:rPr lang="he-IL" smtClean="0"/>
              <a:pPr/>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B368D4FE-0682-4B8B-9613-1DAE08BC6272}" type="datetime8">
              <a:rPr lang="he-IL" smtClean="0"/>
              <a:t>02 ספטמבר 12</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D036324B-EC40-40F0-9D72-FF7A9E3B0082}" type="slidenum">
              <a:rPr lang="he-IL" smtClean="0"/>
              <a:pPr/>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98FD9596-DE53-4F77-95D6-C6E33CDC74AC}" type="datetime8">
              <a:rPr lang="he-IL" smtClean="0"/>
              <a:t>02 ספטמבר 12</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D036324B-EC40-40F0-9D72-FF7A9E3B0082}" type="slidenum">
              <a:rPr lang="he-IL" smtClean="0"/>
              <a:pPr/>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D3078577-7784-469D-8278-D317521B9F63}" type="datetime8">
              <a:rPr lang="he-IL" smtClean="0"/>
              <a:t>02 ספטמבר 12</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036324B-EC40-40F0-9D72-FF7A9E3B0082}" type="slidenum">
              <a:rPr lang="he-IL" smtClean="0"/>
              <a:pPr/>
              <a:t>‹#›</a:t>
            </a:fld>
            <a:endParaRPr lang="he-I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smtClean="0"/>
              <a:t>לחץ על הסמל כדי להוסיף תמונה</a:t>
            </a:r>
            <a:endParaRPr lang="he-IL"/>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5A050EB5-7AAB-412C-B296-DA4F53A3AAD3}" type="datetime8">
              <a:rPr lang="he-IL" smtClean="0"/>
              <a:t>02 ספטמבר 12</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036324B-EC40-40F0-9D72-FF7A9E3B0082}" type="slidenum">
              <a:rPr lang="he-IL" smtClean="0"/>
              <a:pPr/>
              <a:t>‹#›</a:t>
            </a:fld>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D39EE59-AF90-4291-BC09-216ECFA92AC6}" type="datetime8">
              <a:rPr lang="he-IL" smtClean="0"/>
              <a:t>02 ספטמבר 12</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036324B-EC40-40F0-9D72-FF7A9E3B0082}" type="slidenum">
              <a:rPr lang="he-IL" smtClean="0"/>
              <a:pPr/>
              <a:t>‹#›</a:t>
            </a:fld>
            <a:endParaRPr lang="he-I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כותרת 1"/>
          <p:cNvSpPr>
            <a:spLocks noGrp="1"/>
          </p:cNvSpPr>
          <p:nvPr>
            <p:ph type="ctrTitle"/>
          </p:nvPr>
        </p:nvSpPr>
        <p:spPr>
          <a:xfrm>
            <a:off x="0" y="2463031"/>
            <a:ext cx="9144000" cy="1470025"/>
          </a:xfrm>
        </p:spPr>
        <p:txBody>
          <a:bodyP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he-IL" sz="4800" b="1" spc="50" dirty="0" smtClean="0">
                <a:ln w="11430"/>
                <a:solidFill>
                  <a:schemeClr val="bg1"/>
                </a:solidFill>
                <a:effectLst>
                  <a:outerShdw blurRad="76200" dist="50800" dir="5400000" algn="tl" rotWithShape="0">
                    <a:srgbClr val="000000">
                      <a:alpha val="65000"/>
                    </a:srgbClr>
                  </a:outerShdw>
                </a:effectLst>
                <a:cs typeface="+mn-cs"/>
              </a:rPr>
              <a:t>התארגנות עובדים ראשונית במקום העבודה – משמעויות והיבטים</a:t>
            </a:r>
            <a:endParaRPr lang="he-IL" sz="4800" b="1" spc="50" dirty="0">
              <a:ln w="11430"/>
              <a:solidFill>
                <a:schemeClr val="bg1"/>
              </a:solidFill>
              <a:effectLst>
                <a:outerShdw blurRad="76200" dist="50800" dir="5400000" algn="tl" rotWithShape="0">
                  <a:srgbClr val="000000">
                    <a:alpha val="65000"/>
                  </a:srgbClr>
                </a:outerShdw>
              </a:effectLst>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0" y="764704"/>
            <a:ext cx="8892480" cy="707886"/>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4000" b="1" dirty="0" smtClean="0">
                <a:ln w="50800"/>
                <a:solidFill>
                  <a:schemeClr val="bg1"/>
                </a:solidFill>
              </a:rPr>
              <a:t>פניה של ארגון עובדים למעביד</a:t>
            </a:r>
            <a:endParaRPr lang="he-IL" sz="4000" b="1" dirty="0">
              <a:ln w="50800"/>
              <a:solidFill>
                <a:schemeClr val="bg1"/>
              </a:solidFill>
            </a:endParaRPr>
          </a:p>
        </p:txBody>
      </p:sp>
      <p:sp>
        <p:nvSpPr>
          <p:cNvPr id="8" name="מלבן 7"/>
          <p:cNvSpPr/>
          <p:nvPr/>
        </p:nvSpPr>
        <p:spPr>
          <a:xfrm>
            <a:off x="612000" y="2160000"/>
            <a:ext cx="7920000" cy="2277547"/>
          </a:xfrm>
          <a:prstGeom prst="rect">
            <a:avLst/>
          </a:prstGeom>
        </p:spPr>
        <p:txBody>
          <a:bodyPr wrap="square">
            <a:spAutoFit/>
          </a:bodyPr>
          <a:lstStyle/>
          <a:p>
            <a:pPr algn="just"/>
            <a:r>
              <a:rPr lang="he-IL" sz="2600" b="1" u="sng" dirty="0" smtClean="0">
                <a:effectLst>
                  <a:outerShdw blurRad="38100" dist="38100" dir="2700000" algn="tl">
                    <a:srgbClr val="000000">
                      <a:alpha val="43137"/>
                    </a:srgbClr>
                  </a:outerShdw>
                </a:effectLst>
              </a:rPr>
              <a:t>כיצד מתרחשת ההתארגנות - </a:t>
            </a:r>
            <a:endParaRPr lang="he-IL" sz="2400" dirty="0"/>
          </a:p>
          <a:p>
            <a:pPr marL="342900" indent="-342900" algn="just">
              <a:spcBef>
                <a:spcPts val="1200"/>
              </a:spcBef>
              <a:buFont typeface="Arial" pitchFamily="34" charset="0"/>
              <a:buChar char="•"/>
            </a:pPr>
            <a:r>
              <a:rPr lang="he-IL" sz="2400" dirty="0" smtClean="0"/>
              <a:t>הודעה של ארגון העובדים למעביד כי הפכו לארגון יציג (בדיעבד).</a:t>
            </a:r>
            <a:endParaRPr lang="he-IL" sz="2400" dirty="0"/>
          </a:p>
          <a:p>
            <a:pPr marL="342900" indent="-342900" algn="just">
              <a:spcBef>
                <a:spcPts val="1200"/>
              </a:spcBef>
              <a:buFont typeface="Arial" pitchFamily="34" charset="0"/>
              <a:buChar char="•"/>
            </a:pPr>
            <a:r>
              <a:rPr lang="he-IL" sz="2400" dirty="0" smtClean="0"/>
              <a:t>פניה למעסיק ובקשה </a:t>
            </a:r>
            <a:r>
              <a:rPr lang="he-IL" sz="2400" dirty="0" err="1" smtClean="0"/>
              <a:t>להכנס</a:t>
            </a:r>
            <a:r>
              <a:rPr lang="he-IL" sz="2400" dirty="0" smtClean="0"/>
              <a:t> </a:t>
            </a:r>
            <a:r>
              <a:rPr lang="he-IL" sz="2400" dirty="0" err="1" smtClean="0"/>
              <a:t>לחצריו</a:t>
            </a:r>
            <a:r>
              <a:rPr lang="he-IL" sz="2400" dirty="0" smtClean="0"/>
              <a:t> על מנת לערוך אסיפת עובדים. </a:t>
            </a:r>
          </a:p>
        </p:txBody>
      </p:sp>
    </p:spTree>
    <p:extLst>
      <p:ext uri="{BB962C8B-B14F-4D97-AF65-F5344CB8AC3E}">
        <p14:creationId xmlns:p14="http://schemas.microsoft.com/office/powerpoint/2010/main" val="28275126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מלבן 7"/>
          <p:cNvSpPr/>
          <p:nvPr/>
        </p:nvSpPr>
        <p:spPr>
          <a:xfrm>
            <a:off x="612000" y="2160000"/>
            <a:ext cx="7920000" cy="4124206"/>
          </a:xfrm>
          <a:prstGeom prst="rect">
            <a:avLst/>
          </a:prstGeom>
        </p:spPr>
        <p:txBody>
          <a:bodyPr wrap="square">
            <a:spAutoFit/>
          </a:bodyPr>
          <a:lstStyle/>
          <a:p>
            <a:pPr algn="just"/>
            <a:r>
              <a:rPr lang="he-IL" sz="2600" b="1" u="sng" dirty="0" smtClean="0">
                <a:effectLst>
                  <a:outerShdw blurRad="38100" dist="38100" dir="2700000" algn="tl">
                    <a:srgbClr val="000000">
                      <a:alpha val="43137"/>
                    </a:srgbClr>
                  </a:outerShdw>
                </a:effectLst>
              </a:rPr>
              <a:t>כניסה לחצרי המעביד  - </a:t>
            </a:r>
          </a:p>
          <a:p>
            <a:pPr marL="342900" indent="-342900" algn="just">
              <a:spcBef>
                <a:spcPts val="1200"/>
              </a:spcBef>
              <a:buFont typeface="Arial" pitchFamily="34" charset="0"/>
              <a:buChar char="•"/>
            </a:pPr>
            <a:r>
              <a:rPr lang="he-IL" sz="2400" dirty="0" smtClean="0"/>
              <a:t>חוק הסכמים קיבוציים קובע - </a:t>
            </a:r>
            <a:r>
              <a:rPr lang="he-IL" sz="2400" dirty="0"/>
              <a:t>  </a:t>
            </a:r>
            <a:r>
              <a:rPr lang="he-IL" sz="2400" b="1" dirty="0" smtClean="0"/>
              <a:t>"מעביד </a:t>
            </a:r>
            <a:r>
              <a:rPr lang="he-IL" sz="2400" b="1" dirty="0"/>
              <a:t>לא ימנע מנציג של ארגון עובדים להיכנס למקום עבודה שבו מועסק </a:t>
            </a:r>
            <a:r>
              <a:rPr lang="he-IL" sz="2400" b="1" dirty="0" smtClean="0"/>
              <a:t>עובד....לשם </a:t>
            </a:r>
            <a:r>
              <a:rPr lang="he-IL" sz="2400" b="1" dirty="0"/>
              <a:t>קידום עניני עובדים, וזאת בהתחשב בצורכי העבודה ובצנעת הפרט</a:t>
            </a:r>
            <a:r>
              <a:rPr lang="he-IL" sz="2400" b="1" dirty="0" smtClean="0"/>
              <a:t>."</a:t>
            </a:r>
            <a:endParaRPr lang="he-IL" sz="2400" b="1" dirty="0"/>
          </a:p>
          <a:p>
            <a:pPr marL="342900" indent="-342900" algn="just">
              <a:spcBef>
                <a:spcPts val="1200"/>
              </a:spcBef>
              <a:buFont typeface="Arial" pitchFamily="34" charset="0"/>
              <a:buChar char="•"/>
            </a:pPr>
            <a:r>
              <a:rPr lang="he-IL" sz="2400" b="1" dirty="0" smtClean="0"/>
              <a:t>בתי הדין קבעו -  לא ניתן למנוע כניסה של ארגון עובדים המבקש </a:t>
            </a:r>
            <a:r>
              <a:rPr lang="he-IL" sz="2400" b="1" dirty="0" err="1" smtClean="0"/>
              <a:t>להכנס</a:t>
            </a:r>
            <a:r>
              <a:rPr lang="he-IL" sz="2400" b="1" dirty="0" smtClean="0"/>
              <a:t> לחצרי המעביד על מנת לערוך אסיפת עובדים ו/או לפעול לארגון העובדים (גם אם טרם הוכיח הארגון יציגות), אך זאת באופן אשר לא יפגע במהלך העבודה התקין, לדוגמא – בשעות הפסקת הצהריים/בין חילופי משמרות.</a:t>
            </a:r>
            <a:endParaRPr lang="he-IL" sz="2400" b="1" dirty="0"/>
          </a:p>
        </p:txBody>
      </p:sp>
      <p:sp>
        <p:nvSpPr>
          <p:cNvPr id="4" name="מלבן 3"/>
          <p:cNvSpPr/>
          <p:nvPr/>
        </p:nvSpPr>
        <p:spPr>
          <a:xfrm>
            <a:off x="0" y="764704"/>
            <a:ext cx="8892480" cy="707886"/>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4000" b="1" dirty="0" smtClean="0">
                <a:ln w="50800"/>
                <a:solidFill>
                  <a:schemeClr val="bg1"/>
                </a:solidFill>
              </a:rPr>
              <a:t>פניה של ארגון עובדים למעביד</a:t>
            </a:r>
            <a:endParaRPr lang="he-IL" sz="4000" b="1" dirty="0">
              <a:ln w="50800"/>
              <a:solidFill>
                <a:schemeClr val="bg1"/>
              </a:solidFill>
            </a:endParaRPr>
          </a:p>
        </p:txBody>
      </p:sp>
    </p:spTree>
    <p:extLst>
      <p:ext uri="{BB962C8B-B14F-4D97-AF65-F5344CB8AC3E}">
        <p14:creationId xmlns:p14="http://schemas.microsoft.com/office/powerpoint/2010/main" val="3965246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36512" y="853842"/>
            <a:ext cx="8856984" cy="630942"/>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3500" b="1" dirty="0" smtClean="0">
                <a:ln w="50800"/>
                <a:solidFill>
                  <a:schemeClr val="bg1"/>
                </a:solidFill>
              </a:rPr>
              <a:t>הפיכת ארגון עובדים לארגון יציג במקום העבודה</a:t>
            </a:r>
            <a:endParaRPr lang="he-IL" sz="3500" b="1" dirty="0">
              <a:ln w="50800"/>
              <a:solidFill>
                <a:schemeClr val="bg1"/>
              </a:solidFill>
            </a:endParaRPr>
          </a:p>
        </p:txBody>
      </p:sp>
      <p:sp>
        <p:nvSpPr>
          <p:cNvPr id="8" name="מלבן 7"/>
          <p:cNvSpPr/>
          <p:nvPr/>
        </p:nvSpPr>
        <p:spPr>
          <a:xfrm>
            <a:off x="612000" y="2160000"/>
            <a:ext cx="7920000" cy="3354765"/>
          </a:xfrm>
          <a:prstGeom prst="rect">
            <a:avLst/>
          </a:prstGeom>
        </p:spPr>
        <p:txBody>
          <a:bodyPr wrap="square">
            <a:spAutoFit/>
          </a:bodyPr>
          <a:lstStyle/>
          <a:p>
            <a:pPr marL="342900" indent="-342900" algn="just">
              <a:buFont typeface="Arial" pitchFamily="34" charset="0"/>
              <a:buChar char="•"/>
            </a:pPr>
            <a:r>
              <a:rPr lang="he-IL" sz="2400" b="1" u="sng" dirty="0" smtClean="0">
                <a:effectLst>
                  <a:outerShdw blurRad="38100" dist="38100" dir="2700000" algn="tl">
                    <a:srgbClr val="000000">
                      <a:alpha val="43137"/>
                    </a:srgbClr>
                  </a:outerShdw>
                </a:effectLst>
              </a:rPr>
              <a:t>מהו ארגון יציג - </a:t>
            </a:r>
          </a:p>
          <a:p>
            <a:pPr algn="just">
              <a:spcBef>
                <a:spcPts val="600"/>
              </a:spcBef>
            </a:pPr>
            <a:r>
              <a:rPr lang="he-IL" sz="2400" b="1" dirty="0" smtClean="0"/>
              <a:t>"ארגון </a:t>
            </a:r>
            <a:r>
              <a:rPr lang="he-IL" sz="2400" b="1" dirty="0"/>
              <a:t>יציג </a:t>
            </a:r>
            <a:r>
              <a:rPr lang="he-IL" sz="2400" b="1" dirty="0" smtClean="0"/>
              <a:t>הינו ארגון עובדים שאליו הצטרפו לפחות שליש מכלל עובדי המעביד.</a:t>
            </a:r>
          </a:p>
          <a:p>
            <a:pPr algn="just"/>
            <a:endParaRPr lang="he-IL" sz="2400" b="1" dirty="0" smtClean="0"/>
          </a:p>
          <a:p>
            <a:pPr marL="342900" indent="-342900" algn="just">
              <a:buFont typeface="Arial" pitchFamily="34" charset="0"/>
              <a:buChar char="•"/>
            </a:pPr>
            <a:r>
              <a:rPr lang="he-IL" sz="2400" b="1" u="sng" dirty="0" smtClean="0">
                <a:effectLst>
                  <a:outerShdw blurRad="38100" dist="38100" dir="2700000" algn="tl">
                    <a:srgbClr val="000000">
                      <a:alpha val="43137"/>
                    </a:srgbClr>
                  </a:outerShdw>
                </a:effectLst>
              </a:rPr>
              <a:t>כיצד ארגון עובדים מוכיח יציגות – </a:t>
            </a:r>
          </a:p>
          <a:p>
            <a:pPr algn="just">
              <a:spcBef>
                <a:spcPts val="600"/>
              </a:spcBef>
            </a:pPr>
            <a:r>
              <a:rPr lang="he-IL" sz="2400" b="1" dirty="0" smtClean="0"/>
              <a:t>מציג למעביד טפסי הצטרפות של שליש מהעובדים במקום העבודה.</a:t>
            </a:r>
          </a:p>
          <a:p>
            <a:pPr algn="just">
              <a:spcBef>
                <a:spcPts val="1200"/>
              </a:spcBef>
            </a:pPr>
            <a:r>
              <a:rPr lang="he-IL" sz="2400" b="1" dirty="0" smtClean="0"/>
              <a:t>בטרם הגשת הטפסים – אין הוכחת יציגות!</a:t>
            </a:r>
          </a:p>
        </p:txBody>
      </p:sp>
    </p:spTree>
    <p:extLst>
      <p:ext uri="{BB962C8B-B14F-4D97-AF65-F5344CB8AC3E}">
        <p14:creationId xmlns:p14="http://schemas.microsoft.com/office/powerpoint/2010/main" val="6629617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36512" y="853842"/>
            <a:ext cx="8856984" cy="630942"/>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3500" b="1" dirty="0" smtClean="0">
                <a:ln w="50800"/>
                <a:solidFill>
                  <a:schemeClr val="bg1"/>
                </a:solidFill>
              </a:rPr>
              <a:t>הפיכת ארגון עובדים לארגון יציג במקום העבודה</a:t>
            </a:r>
            <a:endParaRPr lang="he-IL" sz="3500" b="1" dirty="0">
              <a:ln w="50800"/>
              <a:solidFill>
                <a:schemeClr val="bg1"/>
              </a:solidFill>
            </a:endParaRPr>
          </a:p>
        </p:txBody>
      </p:sp>
      <p:sp>
        <p:nvSpPr>
          <p:cNvPr id="8" name="מלבן 7"/>
          <p:cNvSpPr/>
          <p:nvPr/>
        </p:nvSpPr>
        <p:spPr>
          <a:xfrm>
            <a:off x="612000" y="2160000"/>
            <a:ext cx="7920000" cy="2985433"/>
          </a:xfrm>
          <a:prstGeom prst="rect">
            <a:avLst/>
          </a:prstGeom>
        </p:spPr>
        <p:txBody>
          <a:bodyPr wrap="square">
            <a:spAutoFit/>
          </a:bodyPr>
          <a:lstStyle/>
          <a:p>
            <a:pPr algn="just">
              <a:spcBef>
                <a:spcPts val="600"/>
              </a:spcBef>
            </a:pPr>
            <a:r>
              <a:rPr lang="he-IL" sz="2400" b="1" dirty="0" smtClean="0"/>
              <a:t>האם ארגון עובדים הטוען לייצוג של שליש מקבוצת עובדים ספציפית אצל המעביד הינו ארגון עובדים יציג אצל המעסיק לצורך ייצוג אותה קבוצה בלבד (יחידת מיקוח)?</a:t>
            </a:r>
          </a:p>
          <a:p>
            <a:pPr algn="just">
              <a:spcBef>
                <a:spcPts val="600"/>
              </a:spcBef>
            </a:pPr>
            <a:endParaRPr lang="he-IL" sz="2400" b="1" dirty="0"/>
          </a:p>
          <a:p>
            <a:pPr algn="just">
              <a:spcBef>
                <a:spcPts val="600"/>
              </a:spcBef>
            </a:pPr>
            <a:r>
              <a:rPr lang="he-IL" sz="2400" b="1" dirty="0" smtClean="0"/>
              <a:t>(לדוג' – טייסי אל-על).</a:t>
            </a:r>
          </a:p>
          <a:p>
            <a:pPr algn="just">
              <a:spcBef>
                <a:spcPts val="600"/>
              </a:spcBef>
            </a:pPr>
            <a:endParaRPr lang="he-IL" sz="2400" b="1" dirty="0"/>
          </a:p>
          <a:p>
            <a:pPr algn="just">
              <a:spcBef>
                <a:spcPts val="600"/>
              </a:spcBef>
            </a:pPr>
            <a:r>
              <a:rPr lang="he-IL" sz="2400" b="1" dirty="0" smtClean="0"/>
              <a:t>אין תשובה ברורה בחוק. </a:t>
            </a:r>
          </a:p>
        </p:txBody>
      </p:sp>
    </p:spTree>
    <p:extLst>
      <p:ext uri="{BB962C8B-B14F-4D97-AF65-F5344CB8AC3E}">
        <p14:creationId xmlns:p14="http://schemas.microsoft.com/office/powerpoint/2010/main" val="1095377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2000" y="2160000"/>
            <a:ext cx="7920000" cy="2169825"/>
          </a:xfrm>
          <a:prstGeom prst="rect">
            <a:avLst/>
          </a:prstGeom>
          <a:noFill/>
        </p:spPr>
        <p:txBody>
          <a:bodyPr wrap="square" rtlCol="1">
            <a:spAutoFit/>
          </a:bodyPr>
          <a:lstStyle/>
          <a:p>
            <a:pPr marL="342900" indent="-342900" algn="just">
              <a:spcBef>
                <a:spcPts val="1200"/>
              </a:spcBef>
              <a:buFont typeface="Arial" pitchFamily="34" charset="0"/>
              <a:buChar char="•"/>
            </a:pPr>
            <a:r>
              <a:rPr lang="he-IL" sz="2500" b="1" dirty="0" smtClean="0">
                <a:ea typeface="SimSun" charset="-122"/>
                <a:cs typeface="Arial" pitchFamily="34" charset="0"/>
              </a:rPr>
              <a:t>הכלל – העדפה לקביעת יחידת מיקוח כללית אחת של כלל העובדים באותו גוף/מקום עבודה.</a:t>
            </a:r>
            <a:endParaRPr lang="he-IL" sz="2500" b="1" dirty="0">
              <a:ea typeface="SimSun" charset="-122"/>
              <a:cs typeface="Arial" pitchFamily="34" charset="0"/>
            </a:endParaRPr>
          </a:p>
          <a:p>
            <a:pPr marL="342900" indent="-342900" algn="just">
              <a:spcBef>
                <a:spcPts val="1200"/>
              </a:spcBef>
              <a:buFont typeface="Arial" pitchFamily="34" charset="0"/>
              <a:buChar char="•"/>
            </a:pPr>
            <a:r>
              <a:rPr lang="he-IL" sz="2500" b="1" dirty="0" smtClean="0">
                <a:ea typeface="SimSun" charset="-122"/>
                <a:cs typeface="Arial" pitchFamily="34" charset="0"/>
              </a:rPr>
              <a:t>החריג </a:t>
            </a:r>
            <a:r>
              <a:rPr lang="he-IL" sz="2500" b="1" dirty="0">
                <a:ea typeface="SimSun" charset="-122"/>
                <a:cs typeface="Arial" pitchFamily="34" charset="0"/>
              </a:rPr>
              <a:t>– "אינטרס מיוחד" – רק במקרים חריגים </a:t>
            </a:r>
            <a:r>
              <a:rPr lang="he-IL" sz="2500" b="1" dirty="0" smtClean="0">
                <a:ea typeface="SimSun" charset="-122"/>
                <a:cs typeface="Arial" pitchFamily="34" charset="0"/>
              </a:rPr>
              <a:t>ונדירים – לדוג' הרופאים חברים בארגון עובדים אחר משאר עובדי המגזר הציבורי.</a:t>
            </a:r>
            <a:endParaRPr lang="he-IL" sz="2500" b="1" dirty="0">
              <a:ea typeface="SimSun" charset="-122"/>
              <a:cs typeface="Arial" pitchFamily="34" charset="0"/>
            </a:endParaRPr>
          </a:p>
        </p:txBody>
      </p:sp>
      <p:sp>
        <p:nvSpPr>
          <p:cNvPr id="5" name="מלבן 4"/>
          <p:cNvSpPr/>
          <p:nvPr/>
        </p:nvSpPr>
        <p:spPr>
          <a:xfrm>
            <a:off x="-36512" y="853842"/>
            <a:ext cx="8856984" cy="630942"/>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3500" b="1" dirty="0" smtClean="0">
                <a:ln w="50800"/>
                <a:solidFill>
                  <a:schemeClr val="bg1"/>
                </a:solidFill>
              </a:rPr>
              <a:t>הפיכת ארגון עובדים לארגון יציג במקום העבודה</a:t>
            </a:r>
            <a:endParaRPr lang="he-IL" sz="3500" b="1" dirty="0">
              <a:ln w="50800"/>
              <a:solidFill>
                <a:schemeClr val="bg1"/>
              </a:solidFill>
            </a:endParaRPr>
          </a:p>
        </p:txBody>
      </p:sp>
    </p:spTree>
    <p:extLst>
      <p:ext uri="{BB962C8B-B14F-4D97-AF65-F5344CB8AC3E}">
        <p14:creationId xmlns:p14="http://schemas.microsoft.com/office/powerpoint/2010/main" val="38792504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2000" y="2160000"/>
            <a:ext cx="7920000" cy="2323713"/>
          </a:xfrm>
          <a:prstGeom prst="rect">
            <a:avLst/>
          </a:prstGeom>
          <a:noFill/>
        </p:spPr>
        <p:txBody>
          <a:bodyPr wrap="square" rtlCol="1">
            <a:spAutoFit/>
          </a:bodyPr>
          <a:lstStyle/>
          <a:p>
            <a:pPr marL="342900" indent="-342900" algn="just">
              <a:spcBef>
                <a:spcPts val="1200"/>
              </a:spcBef>
              <a:buFont typeface="Arial" pitchFamily="34" charset="0"/>
              <a:buChar char="•"/>
            </a:pPr>
            <a:r>
              <a:rPr lang="he-IL" sz="2500" b="1" dirty="0" smtClean="0">
                <a:ea typeface="SimSun" charset="-122"/>
                <a:cs typeface="Arial" pitchFamily="34" charset="0"/>
              </a:rPr>
              <a:t>דרישות של ארגון העובדים למסירת מידע ראשוני - </a:t>
            </a:r>
            <a:r>
              <a:rPr lang="he-IL" sz="2500" b="1" dirty="0">
                <a:ea typeface="SimSun" charset="-122"/>
                <a:cs typeface="Arial" pitchFamily="34" charset="0"/>
              </a:rPr>
              <a:t>פרטי העובדים ותנאי השכר והעסקה שלהם</a:t>
            </a:r>
            <a:r>
              <a:rPr lang="he-IL" sz="2500" b="1" dirty="0" smtClean="0">
                <a:ea typeface="SimSun" charset="-122"/>
                <a:cs typeface="Arial" pitchFamily="34" charset="0"/>
              </a:rPr>
              <a:t>.</a:t>
            </a:r>
            <a:endParaRPr lang="he-IL" sz="2500" b="1" dirty="0">
              <a:ea typeface="SimSun" charset="-122"/>
              <a:cs typeface="Arial" pitchFamily="34" charset="0"/>
            </a:endParaRPr>
          </a:p>
          <a:p>
            <a:pPr marL="342900" indent="-342900" algn="just">
              <a:spcBef>
                <a:spcPts val="1200"/>
              </a:spcBef>
              <a:buFont typeface="Arial" pitchFamily="34" charset="0"/>
              <a:buChar char="•"/>
            </a:pPr>
            <a:r>
              <a:rPr lang="he-IL" sz="2500" b="1" dirty="0">
                <a:ea typeface="SimSun" charset="-122"/>
                <a:cs typeface="Arial" pitchFamily="34" charset="0"/>
              </a:rPr>
              <a:t> </a:t>
            </a:r>
            <a:r>
              <a:rPr lang="he-IL" sz="2500" b="1" dirty="0" smtClean="0">
                <a:ea typeface="SimSun" charset="-122"/>
                <a:cs typeface="Arial" pitchFamily="34" charset="0"/>
              </a:rPr>
              <a:t>ניהול מו"מ וחתימה על הסכם קיבוצי.</a:t>
            </a:r>
          </a:p>
          <a:p>
            <a:pPr marL="342900" indent="-342900" algn="just">
              <a:spcBef>
                <a:spcPts val="1200"/>
              </a:spcBef>
              <a:buFont typeface="Arial" pitchFamily="34" charset="0"/>
              <a:buChar char="•"/>
            </a:pPr>
            <a:r>
              <a:rPr lang="he-IL" sz="2500" b="1" dirty="0" smtClean="0">
                <a:ea typeface="SimSun" charset="-122"/>
                <a:cs typeface="Arial" pitchFamily="34" charset="0"/>
              </a:rPr>
              <a:t>תחרות בין הארגונים השונים על יציגות במפעל/ מוסד/גוף.</a:t>
            </a:r>
            <a:endParaRPr lang="he-IL" dirty="0"/>
          </a:p>
        </p:txBody>
      </p:sp>
      <p:sp>
        <p:nvSpPr>
          <p:cNvPr id="4" name="מלבן 3"/>
          <p:cNvSpPr/>
          <p:nvPr/>
        </p:nvSpPr>
        <p:spPr>
          <a:xfrm>
            <a:off x="464971" y="764704"/>
            <a:ext cx="8568952" cy="707886"/>
          </a:xfrm>
          <a:prstGeom prst="rect">
            <a:avLst/>
          </a:prstGeom>
        </p:spPr>
        <p:txBody>
          <a:bodyPr wrap="square">
            <a:spAutoFit/>
          </a:bodyPr>
          <a:lstStyle/>
          <a:p>
            <a:pPr algn="ctr"/>
            <a:r>
              <a:rPr lang="he-IL" sz="4000" b="1" dirty="0" smtClean="0">
                <a:ln w="50800"/>
                <a:solidFill>
                  <a:schemeClr val="bg1"/>
                </a:solidFill>
              </a:rPr>
              <a:t>הבעיות המתעוררות</a:t>
            </a:r>
            <a:endParaRPr lang="he-IL" sz="4000" b="1" dirty="0">
              <a:ln w="50800"/>
              <a:solidFill>
                <a:schemeClr val="bg1"/>
              </a:solidFill>
            </a:endParaRPr>
          </a:p>
        </p:txBody>
      </p:sp>
    </p:spTree>
    <p:extLst>
      <p:ext uri="{BB962C8B-B14F-4D97-AF65-F5344CB8AC3E}">
        <p14:creationId xmlns:p14="http://schemas.microsoft.com/office/powerpoint/2010/main" val="26852883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2000" y="2700000"/>
            <a:ext cx="7920000" cy="1846659"/>
          </a:xfrm>
          <a:prstGeom prst="rect">
            <a:avLst/>
          </a:prstGeom>
          <a:noFill/>
        </p:spPr>
        <p:txBody>
          <a:bodyPr wrap="square" rtlCol="1">
            <a:spAutoFit/>
          </a:bodyPr>
          <a:lstStyle/>
          <a:p>
            <a:pPr algn="just" rtl="1">
              <a:spcBef>
                <a:spcPts val="1800"/>
              </a:spcBef>
            </a:pPr>
            <a:r>
              <a:rPr lang="he-IL" sz="2600" b="1" dirty="0" smtClean="0"/>
              <a:t>"</a:t>
            </a:r>
            <a:r>
              <a:rPr lang="he-IL" sz="2600" b="1" dirty="0"/>
              <a:t>כל אדם זכאי לפרטיות ולצנעת </a:t>
            </a:r>
            <a:r>
              <a:rPr lang="he-IL" sz="2600" b="1" dirty="0" smtClean="0"/>
              <a:t>חייו ."</a:t>
            </a:r>
            <a:endParaRPr lang="en-US" sz="2600" dirty="0"/>
          </a:p>
          <a:p>
            <a:pPr algn="just" rtl="1">
              <a:spcBef>
                <a:spcPts val="1200"/>
              </a:spcBef>
            </a:pPr>
            <a:r>
              <a:rPr lang="he-IL" sz="2600" b="1" dirty="0" smtClean="0"/>
              <a:t>"... הזכות </a:t>
            </a:r>
            <a:r>
              <a:rPr lang="he-IL" sz="2600" b="1" dirty="0"/>
              <a:t>לפרטיות היא מהחשובות שבזכויות האדם בישראל... 'היא אחת החירויות המעצבות את אופיו של המשטר בישראל כמשטר דמוקרטי'... </a:t>
            </a:r>
            <a:r>
              <a:rPr lang="he-IL" sz="2600" b="1" dirty="0" smtClean="0"/>
              <a:t>"</a:t>
            </a:r>
            <a:endParaRPr lang="he-IL" sz="2600" dirty="0"/>
          </a:p>
        </p:txBody>
      </p:sp>
      <p:sp>
        <p:nvSpPr>
          <p:cNvPr id="5" name="מלבן 4"/>
          <p:cNvSpPr/>
          <p:nvPr/>
        </p:nvSpPr>
        <p:spPr>
          <a:xfrm>
            <a:off x="35496" y="836712"/>
            <a:ext cx="8714966" cy="584775"/>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3100" b="1" dirty="0" smtClean="0">
                <a:ln w="50800"/>
                <a:solidFill>
                  <a:schemeClr val="bg1"/>
                </a:solidFill>
              </a:rPr>
              <a:t>דרישות של ארגון עובדים בהתארגנות ראשונית - מידע</a:t>
            </a:r>
            <a:endParaRPr lang="he-IL" sz="3100" b="1" dirty="0">
              <a:ln w="50800"/>
              <a:solidFill>
                <a:schemeClr val="bg1"/>
              </a:solidFill>
            </a:endParaRPr>
          </a:p>
        </p:txBody>
      </p:sp>
      <p:sp>
        <p:nvSpPr>
          <p:cNvPr id="6" name="מלבן 5"/>
          <p:cNvSpPr/>
          <p:nvPr/>
        </p:nvSpPr>
        <p:spPr>
          <a:xfrm>
            <a:off x="321530" y="1556792"/>
            <a:ext cx="8446963" cy="646331"/>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3600" b="1" dirty="0" smtClean="0">
                <a:ln w="50800"/>
                <a:solidFill>
                  <a:srgbClr val="800000"/>
                </a:solidFill>
              </a:rPr>
              <a:t>חוק יסוד כבוד האדם וחירותו</a:t>
            </a:r>
            <a:endParaRPr lang="he-IL" sz="3000" b="1" dirty="0">
              <a:ln w="50800"/>
              <a:solidFill>
                <a:srgbClr val="800000"/>
              </a:solidFill>
            </a:endParaRPr>
          </a:p>
        </p:txBody>
      </p:sp>
    </p:spTree>
    <p:extLst>
      <p:ext uri="{BB962C8B-B14F-4D97-AF65-F5344CB8AC3E}">
        <p14:creationId xmlns:p14="http://schemas.microsoft.com/office/powerpoint/2010/main" val="13749644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2000" y="2700000"/>
            <a:ext cx="7920000" cy="3785652"/>
          </a:xfrm>
          <a:prstGeom prst="rect">
            <a:avLst/>
          </a:prstGeom>
          <a:noFill/>
        </p:spPr>
        <p:txBody>
          <a:bodyPr wrap="square" rtlCol="1">
            <a:spAutoFit/>
          </a:bodyPr>
          <a:lstStyle/>
          <a:p>
            <a:pPr algn="just" rtl="1">
              <a:spcBef>
                <a:spcPts val="1800"/>
              </a:spcBef>
            </a:pPr>
            <a:r>
              <a:rPr lang="he-IL" sz="2000" b="1" dirty="0" smtClean="0"/>
              <a:t>ס' 8 - "לא </a:t>
            </a:r>
            <a:r>
              <a:rPr lang="he-IL" sz="2000" b="1" dirty="0"/>
              <a:t>יפגע אדם בפרטיות של זולתו ללא הסכמתו"</a:t>
            </a:r>
            <a:r>
              <a:rPr lang="he-IL" sz="2000" dirty="0"/>
              <a:t> </a:t>
            </a:r>
            <a:endParaRPr lang="he-IL" sz="2000" dirty="0" smtClean="0"/>
          </a:p>
          <a:p>
            <a:pPr algn="just" rtl="1">
              <a:spcBef>
                <a:spcPts val="1200"/>
              </a:spcBef>
            </a:pPr>
            <a:r>
              <a:rPr lang="he-IL" sz="2000" b="1" dirty="0" smtClean="0"/>
              <a:t>"...שימוש </a:t>
            </a:r>
            <a:r>
              <a:rPr lang="he-IL" sz="2000" b="1" dirty="0"/>
              <a:t>בידיעה על ענייניו הפרטיים של אדם או מסירתה לאחר שלא למטרה שלשמה נמסרה"</a:t>
            </a:r>
            <a:r>
              <a:rPr lang="he-IL" sz="2000" dirty="0"/>
              <a:t> </a:t>
            </a:r>
            <a:endParaRPr lang="he-IL" sz="2000" dirty="0" smtClean="0"/>
          </a:p>
          <a:p>
            <a:pPr algn="just" rtl="1">
              <a:spcBef>
                <a:spcPts val="1200"/>
              </a:spcBef>
            </a:pPr>
            <a:r>
              <a:rPr lang="he-IL" sz="2000" b="1" dirty="0" smtClean="0"/>
              <a:t>ס' 16 – לא יגלה אדם מידע שהגיע אליו בתוקף תפקידו כעובד, </a:t>
            </a:r>
            <a:r>
              <a:rPr lang="he-IL" sz="2000" b="1" dirty="0"/>
              <a:t>כ</a:t>
            </a:r>
            <a:r>
              <a:rPr lang="he-IL" sz="2000" b="1" dirty="0" smtClean="0"/>
              <a:t>מנהל או כמחזיק של מאגר מידע, אלא לצורך ביצוע עבודתו או לביצוע חוק זה או על פי צו של בית משפט..."</a:t>
            </a:r>
          </a:p>
          <a:p>
            <a:pPr algn="just" rtl="1">
              <a:spcBef>
                <a:spcPts val="1200"/>
              </a:spcBef>
            </a:pPr>
            <a:r>
              <a:rPr lang="he-IL" sz="2000" b="1" dirty="0" smtClean="0"/>
              <a:t>מידע </a:t>
            </a:r>
            <a:r>
              <a:rPr lang="he-IL" sz="2000" b="1" dirty="0"/>
              <a:t>הנוגע להכנסתו ומצבו הכלכלי/השתכרותו</a:t>
            </a:r>
            <a:r>
              <a:rPr lang="he-IL" sz="2000" b="1" dirty="0" smtClean="0"/>
              <a:t>/ תנאי </a:t>
            </a:r>
            <a:r>
              <a:rPr lang="he-IL" sz="2000" b="1" dirty="0"/>
              <a:t>עבודתו</a:t>
            </a:r>
            <a:r>
              <a:rPr lang="he-IL" sz="2000" b="1" dirty="0" smtClean="0"/>
              <a:t>/ פרישתו </a:t>
            </a:r>
            <a:r>
              <a:rPr lang="he-IL" sz="2000" b="1" dirty="0"/>
              <a:t>של אדם חוסה תחת הגנת הפרטיות</a:t>
            </a:r>
            <a:r>
              <a:rPr lang="he-IL" sz="2000" dirty="0" smtClean="0"/>
              <a:t>.</a:t>
            </a:r>
          </a:p>
          <a:p>
            <a:pPr algn="just" rtl="1">
              <a:spcBef>
                <a:spcPts val="1200"/>
              </a:spcBef>
            </a:pPr>
            <a:r>
              <a:rPr lang="he-IL" sz="2000" b="1" dirty="0"/>
              <a:t>"...אין ספק כי מסירת מידע על: שכרו, דירוגו המקצועי, דרגתו, ורכב השירות שמקבל עובד פלוני - הינה פגיעה בפרטיותו של אותו עובד." </a:t>
            </a:r>
          </a:p>
        </p:txBody>
      </p:sp>
      <p:sp>
        <p:nvSpPr>
          <p:cNvPr id="6" name="מלבן 5"/>
          <p:cNvSpPr/>
          <p:nvPr/>
        </p:nvSpPr>
        <p:spPr>
          <a:xfrm>
            <a:off x="321530" y="1556792"/>
            <a:ext cx="8446963" cy="646331"/>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3600" b="1" dirty="0" smtClean="0">
                <a:ln w="50800"/>
                <a:solidFill>
                  <a:srgbClr val="800000"/>
                </a:solidFill>
              </a:rPr>
              <a:t>חוק ההגנה על הפרטיות, התשמ"א-1981</a:t>
            </a:r>
            <a:endParaRPr lang="he-IL" sz="3000" b="1" dirty="0">
              <a:ln w="50800"/>
              <a:solidFill>
                <a:srgbClr val="800000"/>
              </a:solidFill>
            </a:endParaRPr>
          </a:p>
        </p:txBody>
      </p:sp>
      <p:sp>
        <p:nvSpPr>
          <p:cNvPr id="7" name="מלבן 6"/>
          <p:cNvSpPr/>
          <p:nvPr/>
        </p:nvSpPr>
        <p:spPr>
          <a:xfrm>
            <a:off x="35496" y="836712"/>
            <a:ext cx="8714966" cy="584775"/>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3100" b="1" dirty="0" smtClean="0">
                <a:ln w="50800"/>
                <a:solidFill>
                  <a:schemeClr val="bg1"/>
                </a:solidFill>
              </a:rPr>
              <a:t>דרישות של ארגון עובדים בהתארגנות ראשונית - מידע</a:t>
            </a:r>
            <a:endParaRPr lang="he-IL" sz="3100" b="1" dirty="0">
              <a:ln w="50800"/>
              <a:solidFill>
                <a:schemeClr val="bg1"/>
              </a:solidFill>
            </a:endParaRPr>
          </a:p>
        </p:txBody>
      </p:sp>
    </p:spTree>
    <p:extLst>
      <p:ext uri="{BB962C8B-B14F-4D97-AF65-F5344CB8AC3E}">
        <p14:creationId xmlns:p14="http://schemas.microsoft.com/office/powerpoint/2010/main" val="26148512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251519" y="836712"/>
            <a:ext cx="8394895" cy="646331"/>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3600" b="1" dirty="0" smtClean="0">
                <a:ln w="50800"/>
                <a:solidFill>
                  <a:schemeClr val="bg1"/>
                </a:solidFill>
              </a:rPr>
              <a:t>בעיות נפוצות – "תחרות" בין ארגוני עובדים</a:t>
            </a:r>
            <a:endParaRPr lang="he-IL" sz="3600" b="1" dirty="0">
              <a:ln w="50800"/>
              <a:solidFill>
                <a:schemeClr val="bg1"/>
              </a:solidFill>
            </a:endParaRPr>
          </a:p>
        </p:txBody>
      </p:sp>
      <p:sp>
        <p:nvSpPr>
          <p:cNvPr id="8" name="מלבן 7"/>
          <p:cNvSpPr/>
          <p:nvPr/>
        </p:nvSpPr>
        <p:spPr>
          <a:xfrm>
            <a:off x="612000" y="2160000"/>
            <a:ext cx="7920000" cy="4288353"/>
          </a:xfrm>
          <a:prstGeom prst="rect">
            <a:avLst/>
          </a:prstGeom>
        </p:spPr>
        <p:txBody>
          <a:bodyPr wrap="square">
            <a:spAutoFit/>
          </a:bodyPr>
          <a:lstStyle/>
          <a:p>
            <a:pPr algn="just"/>
            <a:r>
              <a:rPr lang="he-IL" sz="2600" b="1" u="sng" dirty="0" smtClean="0">
                <a:effectLst>
                  <a:outerShdw blurRad="38100" dist="38100" dir="2700000" algn="tl">
                    <a:srgbClr val="000000">
                      <a:alpha val="43137"/>
                    </a:srgbClr>
                  </a:outerShdw>
                </a:effectLst>
              </a:rPr>
              <a:t>הסוגיות המתעוררות כתוצאה מתחרות בין ארגוני עובדים "על" אותו מקום עבודה - </a:t>
            </a:r>
            <a:endParaRPr lang="he-IL" sz="2600" b="1" u="sng" dirty="0">
              <a:effectLst>
                <a:outerShdw blurRad="38100" dist="38100" dir="2700000" algn="tl">
                  <a:srgbClr val="000000">
                    <a:alpha val="43137"/>
                  </a:srgbClr>
                </a:outerShdw>
              </a:effectLst>
            </a:endParaRPr>
          </a:p>
          <a:p>
            <a:pPr marL="342000" lvl="1" indent="-342000" algn="just">
              <a:spcBef>
                <a:spcPts val="1200"/>
              </a:spcBef>
              <a:buFont typeface="Arial" pitchFamily="34" charset="0"/>
              <a:buChar char="•"/>
            </a:pPr>
            <a:r>
              <a:rPr lang="he-IL" sz="2300" b="1" dirty="0" smtClean="0"/>
              <a:t>אופי שונה של ניהול משא ומתן על ידי חלק מארגוני העובדים.</a:t>
            </a:r>
            <a:endParaRPr lang="he-IL" sz="2300" b="1" dirty="0"/>
          </a:p>
          <a:p>
            <a:pPr marL="342000" lvl="1" indent="-342000" algn="just">
              <a:spcBef>
                <a:spcPts val="1200"/>
              </a:spcBef>
              <a:buFont typeface="Arial" pitchFamily="34" charset="0"/>
              <a:buChar char="•"/>
            </a:pPr>
            <a:r>
              <a:rPr lang="he-IL" sz="2300" b="1" dirty="0" smtClean="0"/>
              <a:t>המשמעויות של מעבר העובדים מארגון יציג אחד למשנהו – תוהו ובוהו, חוסר יציבות עד כדי אובדן שליטה.</a:t>
            </a:r>
            <a:endParaRPr lang="he-IL" sz="2300" b="1" dirty="0"/>
          </a:p>
          <a:p>
            <a:pPr marL="342000" lvl="1" indent="-342000" algn="just">
              <a:spcBef>
                <a:spcPts val="1200"/>
              </a:spcBef>
              <a:buFont typeface="Arial" pitchFamily="34" charset="0"/>
              <a:buChar char="•"/>
            </a:pPr>
            <a:r>
              <a:rPr lang="he-IL" sz="2300" b="1" dirty="0"/>
              <a:t>מה היא מידת ההתערבות האפשרית של המעביד</a:t>
            </a:r>
            <a:r>
              <a:rPr lang="he-IL" sz="2300" b="1" dirty="0" smtClean="0"/>
              <a:t>?</a:t>
            </a:r>
            <a:endParaRPr lang="he-IL" sz="2300" b="1" dirty="0"/>
          </a:p>
          <a:p>
            <a:pPr marL="377100" lvl="2" algn="just">
              <a:spcBef>
                <a:spcPts val="800"/>
              </a:spcBef>
            </a:pPr>
            <a:r>
              <a:rPr lang="he-IL" sz="2300" b="1" dirty="0"/>
              <a:t>התערבות/השפעה של המעביד במקרה של שני ארגונים </a:t>
            </a:r>
            <a:r>
              <a:rPr lang="he-IL" sz="2300" b="1" dirty="0" smtClean="0"/>
              <a:t>מתחרים – בעיקרון אסורה – "התערבות </a:t>
            </a:r>
            <a:r>
              <a:rPr lang="he-IL" sz="2300" b="1" dirty="0"/>
              <a:t>המעביד עצמה הינה פסולה ומנוגדת לעקרונות היסוד של משפט העבודה, ושל חוקי היסוד</a:t>
            </a:r>
            <a:r>
              <a:rPr lang="en-US" sz="2300" b="1" dirty="0"/>
              <a:t>.</a:t>
            </a:r>
            <a:r>
              <a:rPr lang="he-IL" sz="2300" b="1" dirty="0" smtClean="0"/>
              <a:t>"</a:t>
            </a:r>
          </a:p>
        </p:txBody>
      </p:sp>
    </p:spTree>
    <p:extLst>
      <p:ext uri="{BB962C8B-B14F-4D97-AF65-F5344CB8AC3E}">
        <p14:creationId xmlns:p14="http://schemas.microsoft.com/office/powerpoint/2010/main" val="41973303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107504" y="2780928"/>
            <a:ext cx="8712968" cy="1470025"/>
          </a:xfrm>
          <a:prstGeom prst="rect">
            <a:avLst/>
          </a:prstGeom>
        </p:spPr>
        <p:txBody>
          <a:bodyPr vert="horz" lIns="91440" tIns="45720" rIns="91440" bIns="45720" rtlCol="1" anchor="ct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lvl1pPr algn="ctr" defTabSz="914400" rtl="1" eaLnBrk="1" latinLnBrk="0" hangingPunct="1">
              <a:spcBef>
                <a:spcPct val="0"/>
              </a:spcBef>
              <a:buNone/>
              <a:defRPr sz="4400" kern="1200">
                <a:solidFill>
                  <a:schemeClr val="tx1"/>
                </a:solidFill>
                <a:latin typeface="+mj-lt"/>
                <a:ea typeface="+mj-ea"/>
                <a:cs typeface="+mj-cs"/>
              </a:defRPr>
            </a:lvl1pPr>
          </a:lstStyle>
          <a:p>
            <a:r>
              <a:rPr lang="he-IL" sz="5000" b="1" spc="50" dirty="0" smtClean="0">
                <a:ln w="11430"/>
                <a:solidFill>
                  <a:srgbClr val="800000"/>
                </a:solidFill>
                <a:effectLst>
                  <a:outerShdw blurRad="76200" dist="50800" dir="5400000" algn="tl" rotWithShape="0">
                    <a:srgbClr val="000000">
                      <a:alpha val="65000"/>
                    </a:srgbClr>
                  </a:outerShdw>
                </a:effectLst>
                <a:cs typeface="+mn-cs"/>
              </a:rPr>
              <a:t>תודה</a:t>
            </a:r>
            <a:endParaRPr lang="he-IL" sz="5000" b="1" spc="50" dirty="0">
              <a:ln w="11430"/>
              <a:solidFill>
                <a:srgbClr val="800000"/>
              </a:solidFill>
              <a:effectLst>
                <a:outerShdw blurRad="76200" dist="50800" dir="5400000" algn="tl" rotWithShape="0">
                  <a:srgbClr val="000000">
                    <a:alpha val="65000"/>
                  </a:srgbClr>
                </a:outerShdw>
              </a:effectLst>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לבן 4"/>
          <p:cNvSpPr/>
          <p:nvPr/>
        </p:nvSpPr>
        <p:spPr>
          <a:xfrm>
            <a:off x="1179460" y="776898"/>
            <a:ext cx="6793848" cy="707886"/>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4000" b="1" dirty="0" smtClean="0">
                <a:ln w="50800"/>
                <a:solidFill>
                  <a:schemeClr val="bg1"/>
                </a:solidFill>
              </a:rPr>
              <a:t>התארגנות ראשונית – שחר חדש</a:t>
            </a:r>
            <a:endParaRPr lang="he-IL" sz="4000" b="1" dirty="0">
              <a:ln w="50800"/>
              <a:solidFill>
                <a:schemeClr val="bg1"/>
              </a:solidFill>
            </a:endParaRPr>
          </a:p>
        </p:txBody>
      </p:sp>
      <p:sp>
        <p:nvSpPr>
          <p:cNvPr id="4" name="מלבן 3"/>
          <p:cNvSpPr/>
          <p:nvPr/>
        </p:nvSpPr>
        <p:spPr>
          <a:xfrm>
            <a:off x="612440" y="2160000"/>
            <a:ext cx="7920000" cy="2345257"/>
          </a:xfrm>
          <a:prstGeom prst="rect">
            <a:avLst/>
          </a:prstGeom>
        </p:spPr>
        <p:txBody>
          <a:bodyPr wrap="square">
            <a:spAutoFit/>
          </a:bodyPr>
          <a:lstStyle/>
          <a:p>
            <a:pPr lvl="0" eaLnBrk="0" fontAlgn="base" hangingPunct="0">
              <a:spcBef>
                <a:spcPct val="20000"/>
              </a:spcBef>
              <a:spcAft>
                <a:spcPct val="0"/>
              </a:spcAft>
            </a:pPr>
            <a:r>
              <a:rPr lang="he-IL" sz="2600" b="1" u="sng" dirty="0" smtClean="0">
                <a:effectLst>
                  <a:outerShdw blurRad="38100" dist="38100" dir="2700000" algn="tl">
                    <a:srgbClr val="000000">
                      <a:alpha val="43137"/>
                    </a:srgbClr>
                  </a:outerShdw>
                </a:effectLst>
                <a:latin typeface="Arial" pitchFamily="34" charset="0"/>
                <a:ea typeface="SimSun" pitchFamily="2" charset="-122"/>
              </a:rPr>
              <a:t>תופעות חדשות בתחום יחסי העבודה – </a:t>
            </a:r>
          </a:p>
          <a:p>
            <a:pPr marL="342000" lvl="1" indent="-342900" eaLnBrk="0" fontAlgn="base" hangingPunct="0">
              <a:spcBef>
                <a:spcPts val="1200"/>
              </a:spcBef>
              <a:spcAft>
                <a:spcPct val="0"/>
              </a:spcAft>
              <a:buFont typeface="Arial" pitchFamily="34" charset="0"/>
              <a:buChar char="•"/>
            </a:pPr>
            <a:r>
              <a:rPr lang="he-IL" sz="2400" dirty="0" smtClean="0">
                <a:latin typeface="Arial" pitchFamily="34" charset="0"/>
                <a:ea typeface="SimSun" pitchFamily="2" charset="-122"/>
              </a:rPr>
              <a:t>ארגוני עובדים חדשים.</a:t>
            </a:r>
          </a:p>
          <a:p>
            <a:pPr marL="342000" lvl="1" indent="-342900" eaLnBrk="0" fontAlgn="base" hangingPunct="0">
              <a:spcBef>
                <a:spcPct val="20000"/>
              </a:spcBef>
              <a:spcAft>
                <a:spcPct val="0"/>
              </a:spcAft>
              <a:buFont typeface="Arial" pitchFamily="34" charset="0"/>
              <a:buChar char="•"/>
            </a:pPr>
            <a:r>
              <a:rPr lang="he-IL" sz="2400" dirty="0" smtClean="0">
                <a:latin typeface="Arial" pitchFamily="34" charset="0"/>
                <a:ea typeface="SimSun" pitchFamily="2" charset="-122"/>
              </a:rPr>
              <a:t>התארגנות עובדים במקום בו לא היה קיים הסכם קיבוצי.</a:t>
            </a:r>
          </a:p>
          <a:p>
            <a:pPr marL="342000" lvl="1" indent="-342900" eaLnBrk="0" fontAlgn="base" hangingPunct="0">
              <a:spcBef>
                <a:spcPct val="20000"/>
              </a:spcBef>
              <a:spcAft>
                <a:spcPct val="0"/>
              </a:spcAft>
              <a:buFont typeface="Arial" pitchFamily="34" charset="0"/>
              <a:buChar char="•"/>
            </a:pPr>
            <a:r>
              <a:rPr lang="he-IL" sz="2400" dirty="0" smtClean="0">
                <a:latin typeface="Arial" pitchFamily="34" charset="0"/>
                <a:ea typeface="SimSun" pitchFamily="2" charset="-122"/>
              </a:rPr>
              <a:t>התמודדות עם תפיסות עולם חדשות של ארגוני עובדים.</a:t>
            </a:r>
            <a:endParaRPr lang="en-US" sz="2400" dirty="0" smtClean="0">
              <a:latin typeface="Arial" pitchFamily="34" charset="0"/>
              <a:ea typeface="SimSun" pitchFamily="2" charset="-122"/>
            </a:endParaRPr>
          </a:p>
          <a:p>
            <a:pPr marL="342000" lvl="1" indent="-342900" eaLnBrk="0" fontAlgn="base" hangingPunct="0">
              <a:spcBef>
                <a:spcPct val="20000"/>
              </a:spcBef>
              <a:spcAft>
                <a:spcPct val="0"/>
              </a:spcAft>
              <a:buFont typeface="Arial" pitchFamily="34" charset="0"/>
              <a:buChar char="•"/>
            </a:pPr>
            <a:r>
              <a:rPr lang="he-IL" sz="2400" dirty="0" smtClean="0">
                <a:latin typeface="Arial" pitchFamily="34" charset="0"/>
                <a:ea typeface="SimSun" pitchFamily="2" charset="-122"/>
              </a:rPr>
              <a:t>תחרות בין ארגוני עובדים והשפעות על המעביד.</a:t>
            </a:r>
            <a:endParaRPr lang="en-US" sz="2400" dirty="0">
              <a:latin typeface="Arial" pitchFamily="34" charset="0"/>
              <a:ea typeface="SimSun" pitchFamily="2" charset="-122"/>
            </a:endParaRPr>
          </a:p>
        </p:txBody>
      </p:sp>
    </p:spTree>
    <p:extLst>
      <p:ext uri="{BB962C8B-B14F-4D97-AF65-F5344CB8AC3E}">
        <p14:creationId xmlns:p14="http://schemas.microsoft.com/office/powerpoint/2010/main" val="18540910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לבן 4"/>
          <p:cNvSpPr/>
          <p:nvPr/>
        </p:nvSpPr>
        <p:spPr>
          <a:xfrm>
            <a:off x="2190147" y="776898"/>
            <a:ext cx="4772460" cy="707886"/>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4000" b="1" dirty="0" smtClean="0">
                <a:ln w="50800"/>
                <a:solidFill>
                  <a:schemeClr val="bg1"/>
                </a:solidFill>
              </a:rPr>
              <a:t>מערכת יחסים קיבוצית</a:t>
            </a:r>
            <a:endParaRPr lang="he-IL" sz="4000" b="1" dirty="0">
              <a:ln w="50800"/>
              <a:solidFill>
                <a:schemeClr val="bg1"/>
              </a:solidFill>
            </a:endParaRPr>
          </a:p>
        </p:txBody>
      </p:sp>
      <p:sp>
        <p:nvSpPr>
          <p:cNvPr id="4" name="מלבן 3"/>
          <p:cNvSpPr/>
          <p:nvPr/>
        </p:nvSpPr>
        <p:spPr>
          <a:xfrm>
            <a:off x="612440" y="2160000"/>
            <a:ext cx="7920000" cy="3877985"/>
          </a:xfrm>
          <a:prstGeom prst="rect">
            <a:avLst/>
          </a:prstGeom>
        </p:spPr>
        <p:txBody>
          <a:bodyPr wrap="square">
            <a:spAutoFit/>
          </a:bodyPr>
          <a:lstStyle/>
          <a:p>
            <a:pPr marL="342900" lvl="0" indent="-342900" eaLnBrk="0" fontAlgn="base" hangingPunct="0">
              <a:spcBef>
                <a:spcPct val="20000"/>
              </a:spcBef>
              <a:spcAft>
                <a:spcPct val="0"/>
              </a:spcAft>
              <a:buFont typeface="Arial" pitchFamily="34" charset="0"/>
              <a:buChar char="•"/>
            </a:pPr>
            <a:r>
              <a:rPr lang="he-IL" sz="2400" dirty="0"/>
              <a:t>הסכם קיבוצי </a:t>
            </a:r>
            <a:r>
              <a:rPr lang="he-IL" sz="2400" dirty="0" smtClean="0"/>
              <a:t>חל </a:t>
            </a:r>
            <a:r>
              <a:rPr lang="he-IL" sz="2400" dirty="0"/>
              <a:t>על כל עובדי </a:t>
            </a:r>
            <a:r>
              <a:rPr lang="he-IL" sz="2400" dirty="0" smtClean="0"/>
              <a:t>המפעל.</a:t>
            </a:r>
            <a:endParaRPr lang="he-IL" sz="2400" dirty="0"/>
          </a:p>
          <a:p>
            <a:pPr marL="342900" indent="-342900" eaLnBrk="0" fontAlgn="base" hangingPunct="0">
              <a:spcBef>
                <a:spcPts val="1200"/>
              </a:spcBef>
              <a:spcAft>
                <a:spcPct val="0"/>
              </a:spcAft>
              <a:buFont typeface="Arial" pitchFamily="34" charset="0"/>
              <a:buChar char="•"/>
            </a:pPr>
            <a:r>
              <a:rPr lang="he-IL" sz="2400" dirty="0"/>
              <a:t>העובדים מיוצגים ע"י ארגון העובדים </a:t>
            </a:r>
            <a:r>
              <a:rPr lang="he-IL" sz="2400" dirty="0" smtClean="0"/>
              <a:t>היציג ועל </a:t>
            </a:r>
            <a:r>
              <a:rPr lang="he-IL" sz="2400" dirty="0"/>
              <a:t>ידי ועד העובדים שהוא </a:t>
            </a:r>
            <a:r>
              <a:rPr lang="he-IL" sz="2400" dirty="0" smtClean="0"/>
              <a:t>נציג ארגון </a:t>
            </a:r>
            <a:r>
              <a:rPr lang="he-IL" sz="2400" dirty="0"/>
              <a:t>העובדים במקום העבודה</a:t>
            </a:r>
            <a:r>
              <a:rPr lang="he-IL" sz="2400" dirty="0" smtClean="0"/>
              <a:t>.</a:t>
            </a:r>
          </a:p>
          <a:p>
            <a:pPr marL="342900" indent="-342900" eaLnBrk="0" fontAlgn="base" hangingPunct="0">
              <a:spcBef>
                <a:spcPts val="1200"/>
              </a:spcBef>
              <a:spcAft>
                <a:spcPct val="0"/>
              </a:spcAft>
              <a:buFont typeface="Arial" pitchFamily="34" charset="0"/>
              <a:buChar char="•"/>
            </a:pPr>
            <a:endParaRPr lang="he-IL" sz="2400" b="1" dirty="0" smtClean="0"/>
          </a:p>
          <a:p>
            <a:pPr algn="ctr" eaLnBrk="0" fontAlgn="base" hangingPunct="0">
              <a:spcBef>
                <a:spcPts val="1200"/>
              </a:spcBef>
              <a:spcAft>
                <a:spcPct val="0"/>
              </a:spcAft>
            </a:pPr>
            <a:r>
              <a:rPr lang="he-IL" sz="2400" b="1" dirty="0" smtClean="0"/>
              <a:t>משפט </a:t>
            </a:r>
            <a:r>
              <a:rPr lang="he-IL" sz="2400" b="1" dirty="0"/>
              <a:t>העבודה הקיבוצי התפתח על רקע ההנחה </a:t>
            </a:r>
            <a:r>
              <a:rPr lang="he-IL" sz="2400" b="1" dirty="0" smtClean="0"/>
              <a:t>שהמשא והמתן </a:t>
            </a:r>
            <a:r>
              <a:rPr lang="he-IL" sz="2400" b="1" dirty="0"/>
              <a:t>בין העובד למעביד... אינו מתקיים בין שווים...</a:t>
            </a:r>
            <a:r>
              <a:rPr lang="he-IL" sz="2400" b="1" u="sng" dirty="0"/>
              <a:t>רק כאשר כוחם המאורגן של העובדים ניצב מול המעביד</a:t>
            </a:r>
            <a:r>
              <a:rPr lang="he-IL" sz="2400" b="1" dirty="0"/>
              <a:t>, מתקיים המו"מ על תנאי העבודה על בסיס יחסי כוחות </a:t>
            </a:r>
            <a:r>
              <a:rPr lang="he-IL" sz="2400" b="1" dirty="0" err="1"/>
              <a:t>שיוויוניים</a:t>
            </a:r>
            <a:r>
              <a:rPr lang="he-IL" sz="2400" b="1" dirty="0"/>
              <a:t>.</a:t>
            </a:r>
            <a:br>
              <a:rPr lang="he-IL" sz="2400" b="1" dirty="0"/>
            </a:br>
            <a:endParaRPr lang="en-US" sz="2400" dirty="0">
              <a:solidFill>
                <a:schemeClr val="accent4"/>
              </a:solidFill>
              <a:latin typeface="Arial" pitchFamily="34" charset="0"/>
              <a:ea typeface="SimSun" pitchFamily="2" charset="-122"/>
              <a:cs typeface="David" pitchFamily="2" charset="-79"/>
            </a:endParaRPr>
          </a:p>
        </p:txBody>
      </p:sp>
    </p:spTree>
    <p:extLst>
      <p:ext uri="{BB962C8B-B14F-4D97-AF65-F5344CB8AC3E}">
        <p14:creationId xmlns:p14="http://schemas.microsoft.com/office/powerpoint/2010/main" val="38869941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612000" y="2160000"/>
            <a:ext cx="7920000" cy="39549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marL="457200" indent="-457200" algn="r" rtl="1">
              <a:spcBef>
                <a:spcPts val="600"/>
              </a:spcBef>
              <a:buFont typeface="Arial" pitchFamily="34" charset="0"/>
              <a:buChar char="•"/>
              <a:tabLst>
                <a:tab pos="457200" algn="l"/>
              </a:tabLst>
            </a:pPr>
            <a:r>
              <a:rPr lang="he-IL" sz="2400" b="1" dirty="0" smtClean="0"/>
              <a:t>קבלה לעבודה וסיומה.</a:t>
            </a:r>
          </a:p>
          <a:p>
            <a:pPr marL="457200" indent="-457200" algn="r" rtl="1">
              <a:spcBef>
                <a:spcPts val="600"/>
              </a:spcBef>
              <a:buFont typeface="Arial" pitchFamily="34" charset="0"/>
              <a:buChar char="•"/>
              <a:tabLst>
                <a:tab pos="457200" algn="l"/>
              </a:tabLst>
            </a:pPr>
            <a:r>
              <a:rPr lang="he-IL" sz="2400" b="1" dirty="0" smtClean="0"/>
              <a:t>הליכי פיטורים.</a:t>
            </a:r>
          </a:p>
          <a:p>
            <a:pPr marL="457200" indent="-457200" algn="r" rtl="1">
              <a:spcBef>
                <a:spcPts val="600"/>
              </a:spcBef>
              <a:buFont typeface="Arial" pitchFamily="34" charset="0"/>
              <a:buChar char="•"/>
              <a:tabLst>
                <a:tab pos="457200" algn="l"/>
              </a:tabLst>
            </a:pPr>
            <a:r>
              <a:rPr lang="he-IL" sz="2400" b="1" dirty="0" smtClean="0"/>
              <a:t>סדרי עבודה – משמרות, עבודה במנוחה השבועית, כוננויות, קריאות פתע;</a:t>
            </a:r>
            <a:endParaRPr lang="en-US" sz="2400" b="1" dirty="0" smtClean="0"/>
          </a:p>
          <a:p>
            <a:pPr marL="457200" indent="-457200" algn="just" rtl="1">
              <a:spcBef>
                <a:spcPts val="600"/>
              </a:spcBef>
              <a:buFont typeface="Arial" pitchFamily="34" charset="0"/>
              <a:buChar char="•"/>
              <a:tabLst>
                <a:tab pos="457200" algn="l"/>
              </a:tabLst>
            </a:pPr>
            <a:r>
              <a:rPr lang="he-IL" sz="2400" b="1" dirty="0" smtClean="0"/>
              <a:t>שכר  ותוספות שכר.</a:t>
            </a:r>
            <a:endParaRPr lang="he-IL" sz="2400" b="1" dirty="0"/>
          </a:p>
          <a:p>
            <a:pPr marL="457200" indent="-457200" algn="just" rtl="1">
              <a:spcBef>
                <a:spcPts val="600"/>
              </a:spcBef>
              <a:buFont typeface="Arial" pitchFamily="34" charset="0"/>
              <a:buChar char="•"/>
              <a:tabLst>
                <a:tab pos="457200" algn="l"/>
              </a:tabLst>
            </a:pPr>
            <a:r>
              <a:rPr lang="he-IL" sz="2400" b="1" dirty="0" smtClean="0"/>
              <a:t>חופשה ומחלה.</a:t>
            </a:r>
          </a:p>
          <a:p>
            <a:pPr marL="457200" indent="-457200" algn="just" rtl="1">
              <a:spcBef>
                <a:spcPts val="600"/>
              </a:spcBef>
              <a:buFont typeface="Arial" pitchFamily="34" charset="0"/>
              <a:buChar char="•"/>
              <a:tabLst>
                <a:tab pos="457200" algn="l"/>
              </a:tabLst>
            </a:pPr>
            <a:r>
              <a:rPr lang="he-IL" sz="2400" b="1" dirty="0" smtClean="0"/>
              <a:t>ביטוח פנסיוני.</a:t>
            </a:r>
          </a:p>
          <a:p>
            <a:pPr marL="457200" indent="-457200" algn="just" rtl="1">
              <a:spcBef>
                <a:spcPts val="600"/>
              </a:spcBef>
              <a:buFont typeface="Arial" pitchFamily="34" charset="0"/>
              <a:buChar char="•"/>
              <a:tabLst>
                <a:tab pos="457200" algn="l"/>
              </a:tabLst>
            </a:pPr>
            <a:r>
              <a:rPr lang="he-IL" sz="2400" b="1" dirty="0" smtClean="0"/>
              <a:t>קרן השתלמות.</a:t>
            </a:r>
          </a:p>
          <a:p>
            <a:pPr marL="457200" indent="-457200" algn="just" rtl="1">
              <a:spcBef>
                <a:spcPts val="600"/>
              </a:spcBef>
              <a:buFont typeface="Arial" pitchFamily="34" charset="0"/>
              <a:buChar char="•"/>
              <a:tabLst>
                <a:tab pos="457200" algn="l"/>
              </a:tabLst>
            </a:pPr>
            <a:r>
              <a:rPr lang="he-IL" sz="2400" b="1" dirty="0" smtClean="0"/>
              <a:t>שי לחג.</a:t>
            </a:r>
            <a:endParaRPr lang="en-US" sz="2400" b="1" dirty="0"/>
          </a:p>
        </p:txBody>
      </p:sp>
      <p:sp>
        <p:nvSpPr>
          <p:cNvPr id="6" name="מלבן 5"/>
          <p:cNvSpPr/>
          <p:nvPr/>
        </p:nvSpPr>
        <p:spPr>
          <a:xfrm>
            <a:off x="1336198" y="816114"/>
            <a:ext cx="6471644" cy="707886"/>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4000" b="1" dirty="0" smtClean="0">
                <a:ln w="50800"/>
                <a:solidFill>
                  <a:schemeClr val="bg1"/>
                </a:solidFill>
              </a:rPr>
              <a:t>הסכם קיבוצי – נושאים עיקריים</a:t>
            </a:r>
            <a:endParaRPr lang="he-IL" sz="4000" b="1" dirty="0">
              <a:ln w="50800"/>
              <a:solidFill>
                <a:schemeClr val="bg1"/>
              </a:solidFill>
            </a:endParaRPr>
          </a:p>
        </p:txBody>
      </p:sp>
    </p:spTree>
    <p:extLst>
      <p:ext uri="{BB962C8B-B14F-4D97-AF65-F5344CB8AC3E}">
        <p14:creationId xmlns:p14="http://schemas.microsoft.com/office/powerpoint/2010/main" val="839443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612440" y="2160000"/>
            <a:ext cx="7920000" cy="2092881"/>
          </a:xfrm>
          <a:prstGeom prst="rect">
            <a:avLst/>
          </a:prstGeom>
        </p:spPr>
        <p:txBody>
          <a:bodyPr wrap="square">
            <a:spAutoFit/>
          </a:bodyPr>
          <a:lstStyle/>
          <a:p>
            <a:pPr marL="285750" indent="-285750" algn="just">
              <a:buFont typeface="Arial" pitchFamily="34" charset="0"/>
              <a:buChar char="•"/>
            </a:pPr>
            <a:r>
              <a:rPr lang="he-IL" sz="2400" dirty="0" smtClean="0"/>
              <a:t>מערכת יחסים קיבוצית – "מעין שותפות" של </a:t>
            </a:r>
            <a:r>
              <a:rPr lang="he-IL" sz="2400" dirty="0"/>
              <a:t>ארגון העובדים </a:t>
            </a:r>
            <a:r>
              <a:rPr lang="he-IL" sz="2400" dirty="0" smtClean="0"/>
              <a:t>בניהול העסק בכל התחומים המשפיעים על העובדים - תנאי ההעסקה, פיטורים, העברות מתפקיד, התייעלות/צמצומים/ רה-ארגון, מכירת העסק </a:t>
            </a:r>
            <a:r>
              <a:rPr lang="he-IL" sz="2400" dirty="0"/>
              <a:t>או חלקים </a:t>
            </a:r>
            <a:r>
              <a:rPr lang="he-IL" sz="2400" dirty="0" smtClean="0"/>
              <a:t>ממנו, סגירת </a:t>
            </a:r>
            <a:r>
              <a:rPr lang="he-IL" sz="2400" dirty="0"/>
              <a:t>פעילות</a:t>
            </a:r>
            <a:r>
              <a:rPr lang="he-IL" sz="2400" dirty="0" smtClean="0"/>
              <a:t>.</a:t>
            </a:r>
            <a:endParaRPr lang="he-IL" sz="2400" dirty="0"/>
          </a:p>
          <a:p>
            <a:pPr marL="285750" indent="-285750" algn="just">
              <a:spcBef>
                <a:spcPts val="1200"/>
              </a:spcBef>
              <a:buFont typeface="Arial" pitchFamily="34" charset="0"/>
              <a:buChar char="•"/>
            </a:pPr>
            <a:r>
              <a:rPr lang="he-IL" sz="2400" dirty="0" smtClean="0"/>
              <a:t>"מעין שותפות" – לכל הפחות היוועצות .</a:t>
            </a:r>
          </a:p>
        </p:txBody>
      </p:sp>
      <p:sp>
        <p:nvSpPr>
          <p:cNvPr id="3" name="מלבן 2"/>
          <p:cNvSpPr/>
          <p:nvPr/>
        </p:nvSpPr>
        <p:spPr>
          <a:xfrm>
            <a:off x="1043608" y="777600"/>
            <a:ext cx="7128792" cy="707886"/>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4000" b="1" dirty="0" smtClean="0">
                <a:ln w="50800"/>
                <a:solidFill>
                  <a:schemeClr val="bg1"/>
                </a:solidFill>
              </a:rPr>
              <a:t>משמעויות מערכת יחסים קיבוצית</a:t>
            </a:r>
            <a:endParaRPr lang="he-IL" sz="4000" b="1" dirty="0">
              <a:ln w="50800"/>
              <a:solidFill>
                <a:schemeClr val="bg1"/>
              </a:solidFill>
            </a:endParaRPr>
          </a:p>
        </p:txBody>
      </p:sp>
    </p:spTree>
    <p:extLst>
      <p:ext uri="{BB962C8B-B14F-4D97-AF65-F5344CB8AC3E}">
        <p14:creationId xmlns:p14="http://schemas.microsoft.com/office/powerpoint/2010/main" val="1478861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מלבן 4"/>
          <p:cNvSpPr/>
          <p:nvPr/>
        </p:nvSpPr>
        <p:spPr>
          <a:xfrm>
            <a:off x="2822982" y="777600"/>
            <a:ext cx="3498073" cy="707886"/>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4000" b="1" dirty="0" smtClean="0">
                <a:ln w="50800"/>
                <a:solidFill>
                  <a:schemeClr val="bg1"/>
                </a:solidFill>
              </a:rPr>
              <a:t>חובת ההיוועצות</a:t>
            </a:r>
            <a:endParaRPr lang="he-IL" sz="4000" b="1" dirty="0">
              <a:ln w="50800"/>
              <a:solidFill>
                <a:schemeClr val="bg1"/>
              </a:solidFill>
            </a:endParaRPr>
          </a:p>
        </p:txBody>
      </p:sp>
      <p:sp>
        <p:nvSpPr>
          <p:cNvPr id="2" name="מלבן 1"/>
          <p:cNvSpPr/>
          <p:nvPr/>
        </p:nvSpPr>
        <p:spPr>
          <a:xfrm>
            <a:off x="612000" y="2160000"/>
            <a:ext cx="7920000" cy="3416320"/>
          </a:xfrm>
          <a:prstGeom prst="rect">
            <a:avLst/>
          </a:prstGeom>
        </p:spPr>
        <p:txBody>
          <a:bodyPr wrap="square">
            <a:spAutoFit/>
          </a:bodyPr>
          <a:lstStyle/>
          <a:p>
            <a:pPr algn="just"/>
            <a:r>
              <a:rPr lang="he-IL" sz="2200" b="1" dirty="0" smtClean="0"/>
              <a:t>"...על-פי </a:t>
            </a:r>
            <a:r>
              <a:rPr lang="he-IL" sz="2200" b="1" dirty="0"/>
              <a:t>עקרונות היסוד של משפט העבודה, אפיים של יחסי העבודה הקיבוציים מחייב כל צד להם לקיים היוועצות עם הצד האחר בנושאים שבמסגרת סמכותו וכוחו, הנוגעים לכלל העובדים או שיש להם משמעות עקרונית מיוחדת במקום העבודה</a:t>
            </a:r>
            <a:r>
              <a:rPr lang="he-IL" sz="2200" b="1" dirty="0" smtClean="0"/>
              <a:t>..."</a:t>
            </a:r>
          </a:p>
          <a:p>
            <a:pPr algn="just"/>
            <a:endParaRPr lang="he-IL" sz="2200" b="1" dirty="0"/>
          </a:p>
          <a:p>
            <a:pPr algn="just"/>
            <a:r>
              <a:rPr lang="he-IL" sz="2200" b="1" dirty="0" smtClean="0"/>
              <a:t>היוועצות זו....אסור </a:t>
            </a:r>
            <a:r>
              <a:rPr lang="he-IL" sz="2200" b="1" dirty="0"/>
              <a:t>שתהיה פורמלית על מנת לצאת ידי חובה, אלא היא צריכה להיות מבוססת על נכונותם ההדדית של שני הנוגעים בדבר לשמוע ולהשמיע, לשכנע ולהשתכנע. תהליך ההיוועצות חייב להיות תהליך דו-צדדי </a:t>
            </a:r>
            <a:r>
              <a:rPr lang="he-IL" sz="2200" b="1" dirty="0" smtClean="0"/>
              <a:t>..."</a:t>
            </a:r>
            <a:endParaRPr lang="he-IL" sz="2200" b="1" dirty="0"/>
          </a:p>
          <a:p>
            <a:pPr algn="l"/>
            <a:r>
              <a:rPr lang="he-IL" dirty="0" smtClean="0"/>
              <a:t>נב/2-4 (ארצי)</a:t>
            </a:r>
            <a:endParaRPr lang="he-IL" dirty="0"/>
          </a:p>
        </p:txBody>
      </p:sp>
    </p:spTree>
    <p:extLst>
      <p:ext uri="{BB962C8B-B14F-4D97-AF65-F5344CB8AC3E}">
        <p14:creationId xmlns:p14="http://schemas.microsoft.com/office/powerpoint/2010/main" val="33816255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552509" y="777600"/>
            <a:ext cx="7920000" cy="707886"/>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4000" b="1" dirty="0" smtClean="0">
                <a:ln w="50800"/>
                <a:solidFill>
                  <a:schemeClr val="bg1"/>
                </a:solidFill>
              </a:rPr>
              <a:t>"</a:t>
            </a:r>
            <a:r>
              <a:rPr lang="he-IL" sz="4000" b="1" dirty="0">
                <a:ln w="50800"/>
                <a:solidFill>
                  <a:schemeClr val="bg1"/>
                </a:solidFill>
              </a:rPr>
              <a:t>אביב</a:t>
            </a:r>
            <a:r>
              <a:rPr lang="he-IL" sz="4000" b="1" dirty="0" smtClean="0">
                <a:ln w="50800"/>
                <a:solidFill>
                  <a:schemeClr val="bg1"/>
                </a:solidFill>
              </a:rPr>
              <a:t>" ההתארגנות הראשונית</a:t>
            </a:r>
            <a:endParaRPr lang="he-IL" sz="4000" b="1" dirty="0">
              <a:ln w="50800"/>
              <a:solidFill>
                <a:schemeClr val="bg1"/>
              </a:solidFill>
            </a:endParaRPr>
          </a:p>
        </p:txBody>
      </p:sp>
      <p:sp>
        <p:nvSpPr>
          <p:cNvPr id="8" name="מלבן 7"/>
          <p:cNvSpPr/>
          <p:nvPr/>
        </p:nvSpPr>
        <p:spPr>
          <a:xfrm>
            <a:off x="612000" y="2160000"/>
            <a:ext cx="7920000" cy="5139869"/>
          </a:xfrm>
          <a:prstGeom prst="rect">
            <a:avLst/>
          </a:prstGeom>
        </p:spPr>
        <p:txBody>
          <a:bodyPr wrap="square">
            <a:spAutoFit/>
          </a:bodyPr>
          <a:lstStyle/>
          <a:p>
            <a:pPr algn="ctr">
              <a:spcBef>
                <a:spcPts val="1200"/>
              </a:spcBef>
            </a:pPr>
            <a:r>
              <a:rPr lang="he-IL" sz="2400" b="1" u="sng" dirty="0"/>
              <a:t>בעבר – הגמוניה של ארגון  עובדים אחד – ההסתדרות. </a:t>
            </a:r>
          </a:p>
          <a:p>
            <a:pPr lvl="0" algn="just">
              <a:spcBef>
                <a:spcPts val="1200"/>
              </a:spcBef>
            </a:pPr>
            <a:r>
              <a:rPr lang="he-IL" sz="2400" b="1" dirty="0" smtClean="0"/>
              <a:t>"ארגון עובדים...שהיום </a:t>
            </a:r>
            <a:r>
              <a:rPr lang="he-IL" sz="2400" b="1" dirty="0"/>
              <a:t>הוא כאן, ומחר </a:t>
            </a:r>
            <a:r>
              <a:rPr lang="he-IL" sz="2400" b="1" dirty="0" smtClean="0"/>
              <a:t>אינו קיים...אינו </a:t>
            </a:r>
            <a:r>
              <a:rPr lang="he-IL" sz="2400" b="1" dirty="0"/>
              <a:t>נחשב ארגון עובדים במובן הכללי של חוקי העבודה. </a:t>
            </a:r>
            <a:r>
              <a:rPr lang="he-IL" sz="2400" b="1" dirty="0" smtClean="0"/>
              <a:t>רק ארגון הקיים לאורך זמן, שניתן לראות בו ארגון של קבע, יכול להבטיח את התכלית של חוקי העבודה, בראש ובראשונה את היציבות הנדרשת ביחסי העבודה... </a:t>
            </a:r>
            <a:r>
              <a:rPr lang="he-IL" sz="2400" b="1" dirty="0"/>
              <a:t>יהיה זה בלתי </a:t>
            </a:r>
            <a:r>
              <a:rPr lang="he-IL" sz="2400" b="1" dirty="0" smtClean="0"/>
              <a:t>סביר ובלתי ראוי </a:t>
            </a:r>
            <a:r>
              <a:rPr lang="he-IL" sz="2400" b="1" dirty="0"/>
              <a:t>אם יוקם ארגון עובדים </a:t>
            </a:r>
            <a:r>
              <a:rPr lang="he-IL" sz="2400" b="1" dirty="0" smtClean="0"/>
              <a:t>שיחתום על הסכם קיבוצי עם המעביד ולאחר מכן יתפרק, </a:t>
            </a:r>
            <a:r>
              <a:rPr lang="he-IL" sz="2400" b="1" dirty="0"/>
              <a:t>ולא יהיה מי </a:t>
            </a:r>
            <a:r>
              <a:rPr lang="he-IL" sz="2400" b="1" dirty="0" err="1"/>
              <a:t>שישא</a:t>
            </a:r>
            <a:r>
              <a:rPr lang="he-IL" sz="2400" b="1" dirty="0"/>
              <a:t> באחריות מטעם </a:t>
            </a:r>
            <a:r>
              <a:rPr lang="he-IL" sz="2400" b="1" dirty="0" smtClean="0"/>
              <a:t>העובדים כלפי המעביד </a:t>
            </a:r>
            <a:r>
              <a:rPr lang="he-IL" sz="2400" b="1" dirty="0"/>
              <a:t>למילוי התנאים שנקבעו בהסכם</a:t>
            </a:r>
            <a:r>
              <a:rPr lang="he-IL" sz="2400" b="1" dirty="0" smtClean="0"/>
              <a:t>...."</a:t>
            </a:r>
          </a:p>
          <a:p>
            <a:pPr lvl="0" algn="just">
              <a:spcBef>
                <a:spcPts val="1200"/>
              </a:spcBef>
            </a:pPr>
            <a:endParaRPr lang="he-IL" sz="2400" b="1" dirty="0"/>
          </a:p>
          <a:p>
            <a:pPr lvl="0" algn="ctr">
              <a:spcBef>
                <a:spcPts val="1200"/>
              </a:spcBef>
            </a:pPr>
            <a:r>
              <a:rPr lang="he-IL" sz="2400" b="1" dirty="0" smtClean="0"/>
              <a:t>זה היה הרציונל מאחורי ההגמוניה של ההסתדרות</a:t>
            </a:r>
          </a:p>
          <a:p>
            <a:pPr marL="342900" lvl="0" indent="-342900" algn="just">
              <a:spcBef>
                <a:spcPts val="1200"/>
              </a:spcBef>
              <a:buFont typeface="Arial" pitchFamily="34" charset="0"/>
              <a:buChar char="•"/>
            </a:pPr>
            <a:endParaRPr lang="he-IL" sz="2400" b="1" dirty="0"/>
          </a:p>
        </p:txBody>
      </p:sp>
    </p:spTree>
    <p:extLst>
      <p:ext uri="{BB962C8B-B14F-4D97-AF65-F5344CB8AC3E}">
        <p14:creationId xmlns:p14="http://schemas.microsoft.com/office/powerpoint/2010/main" val="31541129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552509" y="777600"/>
            <a:ext cx="7920000" cy="707886"/>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4000" b="1" dirty="0" smtClean="0">
                <a:ln w="50800"/>
                <a:solidFill>
                  <a:schemeClr val="bg1"/>
                </a:solidFill>
              </a:rPr>
              <a:t>"</a:t>
            </a:r>
            <a:r>
              <a:rPr lang="he-IL" sz="4000" b="1" dirty="0">
                <a:ln w="50800"/>
                <a:solidFill>
                  <a:schemeClr val="bg1"/>
                </a:solidFill>
              </a:rPr>
              <a:t>אביב</a:t>
            </a:r>
            <a:r>
              <a:rPr lang="he-IL" sz="4000" b="1" dirty="0" smtClean="0">
                <a:ln w="50800"/>
                <a:solidFill>
                  <a:schemeClr val="bg1"/>
                </a:solidFill>
              </a:rPr>
              <a:t>" ההתארגנות הראשונית</a:t>
            </a:r>
            <a:endParaRPr lang="he-IL" sz="4000" b="1" dirty="0">
              <a:ln w="50800"/>
              <a:solidFill>
                <a:schemeClr val="bg1"/>
              </a:solidFill>
            </a:endParaRPr>
          </a:p>
        </p:txBody>
      </p:sp>
      <p:sp>
        <p:nvSpPr>
          <p:cNvPr id="8" name="מלבן 7"/>
          <p:cNvSpPr/>
          <p:nvPr/>
        </p:nvSpPr>
        <p:spPr>
          <a:xfrm>
            <a:off x="612000" y="2160000"/>
            <a:ext cx="7920000" cy="3508653"/>
          </a:xfrm>
          <a:prstGeom prst="rect">
            <a:avLst/>
          </a:prstGeom>
        </p:spPr>
        <p:txBody>
          <a:bodyPr wrap="square">
            <a:spAutoFit/>
          </a:bodyPr>
          <a:lstStyle/>
          <a:p>
            <a:pPr marL="342900" indent="-342900" algn="just">
              <a:spcBef>
                <a:spcPts val="1200"/>
              </a:spcBef>
              <a:buFont typeface="Arial" pitchFamily="34" charset="0"/>
              <a:buChar char="•"/>
            </a:pPr>
            <a:r>
              <a:rPr lang="he-IL" sz="2400" b="1" dirty="0"/>
              <a:t>בשנים האחרונות קמו ארגוני עובדים חדשים – כוח לעובדים </a:t>
            </a:r>
            <a:r>
              <a:rPr lang="he-IL" sz="2400" b="1" dirty="0" smtClean="0"/>
              <a:t>והתעוררות של ההסתדרות הלאומית.</a:t>
            </a:r>
          </a:p>
          <a:p>
            <a:pPr marL="342900" indent="-342900" algn="just">
              <a:spcBef>
                <a:spcPts val="1200"/>
              </a:spcBef>
              <a:buFont typeface="Arial" pitchFamily="34" charset="0"/>
              <a:buChar char="•"/>
            </a:pPr>
            <a:r>
              <a:rPr lang="he-IL" sz="2400" b="1" dirty="0" smtClean="0"/>
              <a:t>הבסיס </a:t>
            </a:r>
            <a:r>
              <a:rPr lang="he-IL" sz="2400" b="1" dirty="0"/>
              <a:t>המשפטי </a:t>
            </a:r>
            <a:r>
              <a:rPr lang="he-IL" sz="2400" b="1" dirty="0" smtClean="0"/>
              <a:t>להכרה בהתארגנות </a:t>
            </a:r>
            <a:r>
              <a:rPr lang="he-IL" sz="2400" b="1" dirty="0"/>
              <a:t>ראשונית – מערכת המשפט.</a:t>
            </a:r>
          </a:p>
          <a:p>
            <a:pPr marL="342900" indent="-342900" algn="just">
              <a:spcBef>
                <a:spcPts val="1200"/>
              </a:spcBef>
              <a:buFont typeface="Arial" pitchFamily="34" charset="0"/>
              <a:buChar char="•"/>
            </a:pPr>
            <a:r>
              <a:rPr lang="he-IL" sz="2400" b="1" dirty="0"/>
              <a:t>החידוש </a:t>
            </a:r>
            <a:r>
              <a:rPr lang="he-IL" sz="2400" b="1" dirty="0"/>
              <a:t>- הזכות לחופש ההתארגנות באמצעות ארגוני עובדים חדשים (ארגונים פורצים) גוברת על הדרישה להוכחת קיום של קבע.</a:t>
            </a:r>
          </a:p>
          <a:p>
            <a:pPr marL="342900" indent="-342900" algn="just">
              <a:spcBef>
                <a:spcPts val="1200"/>
              </a:spcBef>
              <a:buFont typeface="Arial" pitchFamily="34" charset="0"/>
              <a:buChar char="•"/>
            </a:pPr>
            <a:endParaRPr lang="he-IL" sz="2400" b="1" dirty="0" smtClean="0"/>
          </a:p>
        </p:txBody>
      </p:sp>
    </p:spTree>
    <p:extLst>
      <p:ext uri="{BB962C8B-B14F-4D97-AF65-F5344CB8AC3E}">
        <p14:creationId xmlns:p14="http://schemas.microsoft.com/office/powerpoint/2010/main" val="194244056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לבן 1"/>
          <p:cNvSpPr/>
          <p:nvPr/>
        </p:nvSpPr>
        <p:spPr>
          <a:xfrm>
            <a:off x="552509" y="777600"/>
            <a:ext cx="7920000" cy="707886"/>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e-IL" sz="4000" b="1" dirty="0" smtClean="0">
                <a:ln w="50800"/>
                <a:solidFill>
                  <a:schemeClr val="bg1"/>
                </a:solidFill>
              </a:rPr>
              <a:t>"</a:t>
            </a:r>
            <a:r>
              <a:rPr lang="he-IL" sz="4000" b="1" dirty="0">
                <a:ln w="50800"/>
                <a:solidFill>
                  <a:schemeClr val="bg1"/>
                </a:solidFill>
              </a:rPr>
              <a:t>אביב</a:t>
            </a:r>
            <a:r>
              <a:rPr lang="he-IL" sz="4000" b="1" dirty="0" smtClean="0">
                <a:ln w="50800"/>
                <a:solidFill>
                  <a:schemeClr val="bg1"/>
                </a:solidFill>
              </a:rPr>
              <a:t>" ההתארגנות הראשונית</a:t>
            </a:r>
            <a:endParaRPr lang="he-IL" sz="4000" b="1" dirty="0">
              <a:ln w="50800"/>
              <a:solidFill>
                <a:schemeClr val="bg1"/>
              </a:solidFill>
            </a:endParaRPr>
          </a:p>
        </p:txBody>
      </p:sp>
      <p:sp>
        <p:nvSpPr>
          <p:cNvPr id="8" name="מלבן 7"/>
          <p:cNvSpPr/>
          <p:nvPr/>
        </p:nvSpPr>
        <p:spPr>
          <a:xfrm>
            <a:off x="612000" y="2160000"/>
            <a:ext cx="7920000" cy="3354765"/>
          </a:xfrm>
          <a:prstGeom prst="rect">
            <a:avLst/>
          </a:prstGeom>
        </p:spPr>
        <p:txBody>
          <a:bodyPr wrap="square">
            <a:spAutoFit/>
          </a:bodyPr>
          <a:lstStyle/>
          <a:p>
            <a:pPr marL="342900" indent="-342900" algn="just">
              <a:spcBef>
                <a:spcPts val="1200"/>
              </a:spcBef>
              <a:buFont typeface="Arial" pitchFamily="34" charset="0"/>
              <a:buChar char="•"/>
            </a:pPr>
            <a:r>
              <a:rPr lang="he-IL" sz="2400" b="1" dirty="0"/>
              <a:t>המשמעות - כניסה של ארגוני עובדים "חדשים" ופעילים לגופים בהם לא היו יחסי עבודה קיבוציים קודם בניסיון לארגן את העובדים בארגון העובדים על מנת להפוך </a:t>
            </a:r>
            <a:r>
              <a:rPr lang="he-IL" sz="2400" b="1" u="sng" dirty="0"/>
              <a:t>לארגון יציג במקום העבודה</a:t>
            </a:r>
            <a:r>
              <a:rPr lang="he-IL" sz="2400" b="1" dirty="0"/>
              <a:t>, </a:t>
            </a:r>
            <a:r>
              <a:rPr lang="he-IL" sz="2400" b="1" u="sng" dirty="0">
                <a:solidFill>
                  <a:srgbClr val="800000"/>
                </a:solidFill>
                <a:effectLst>
                  <a:outerShdw blurRad="38100" dist="38100" dir="2700000" algn="tl">
                    <a:srgbClr val="000000">
                      <a:alpha val="43137"/>
                    </a:srgbClr>
                  </a:outerShdw>
                </a:effectLst>
              </a:rPr>
              <a:t>או</a:t>
            </a:r>
            <a:r>
              <a:rPr lang="he-IL" sz="2400" b="1" dirty="0">
                <a:solidFill>
                  <a:srgbClr val="800000"/>
                </a:solidFill>
                <a:effectLst>
                  <a:outerShdw blurRad="38100" dist="38100" dir="2700000" algn="tl">
                    <a:srgbClr val="000000">
                      <a:alpha val="43137"/>
                    </a:srgbClr>
                  </a:outerShdw>
                </a:effectLst>
              </a:rPr>
              <a:t> </a:t>
            </a:r>
            <a:r>
              <a:rPr lang="he-IL" sz="2400" b="1" dirty="0"/>
              <a:t>כניסה של ארגוני עובדים "חדשים" לגוף אשר עובדיו מיוצגים ע"י ארגון עובדים קיים</a:t>
            </a:r>
            <a:r>
              <a:rPr lang="he-IL" sz="2400" b="1" dirty="0" smtClean="0"/>
              <a:t>.</a:t>
            </a:r>
          </a:p>
          <a:p>
            <a:pPr marL="342900" indent="-342900" algn="just">
              <a:spcBef>
                <a:spcPts val="1200"/>
              </a:spcBef>
              <a:buFont typeface="Arial" pitchFamily="34" charset="0"/>
              <a:buChar char="•"/>
            </a:pPr>
            <a:endParaRPr lang="he-IL" sz="2400" b="1" dirty="0" smtClean="0"/>
          </a:p>
          <a:p>
            <a:pPr marL="342900" indent="-342900" algn="just">
              <a:spcBef>
                <a:spcPts val="1200"/>
              </a:spcBef>
              <a:buFont typeface="Arial" pitchFamily="34" charset="0"/>
              <a:buChar char="•"/>
            </a:pPr>
            <a:r>
              <a:rPr lang="he-IL" sz="2400" b="1" dirty="0" smtClean="0"/>
              <a:t>משמעות </a:t>
            </a:r>
            <a:r>
              <a:rPr lang="he-IL" sz="2400" b="1" dirty="0"/>
              <a:t>הפיכה לארגון יציג – ניהול משא ומתן בשם העובדים מול המעביד וחתימת הסכם קיבוצי.</a:t>
            </a:r>
          </a:p>
        </p:txBody>
      </p:sp>
    </p:spTree>
    <p:extLst>
      <p:ext uri="{BB962C8B-B14F-4D97-AF65-F5344CB8AC3E}">
        <p14:creationId xmlns:p14="http://schemas.microsoft.com/office/powerpoint/2010/main" val="333803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theme/theme1.xml><?xml version="1.0" encoding="utf-8"?>
<a:theme xmlns:a="http://schemas.openxmlformats.org/drawingml/2006/main" name="מצגת משרד">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מצגת משרד</Template>
  <TotalTime>466</TotalTime>
  <Words>1004</Words>
  <Application>Microsoft Office PowerPoint</Application>
  <PresentationFormat>‫הצגה על המסך (4:3)</PresentationFormat>
  <Paragraphs>88</Paragraphs>
  <Slides>19</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19</vt:i4>
      </vt:variant>
    </vt:vector>
  </HeadingPairs>
  <TitlesOfParts>
    <vt:vector size="20" baseType="lpstr">
      <vt:lpstr>מצגת משרד</vt:lpstr>
      <vt:lpstr>התארגנות עובדים ראשונית במקום העבודה – משמעויות והיבטים</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lpstr>מצגת של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התארגנות עובדים בהתארגנות ראשונית – משמעויות והיבטים</dc:title>
  <dc:creator>Sec02</dc:creator>
  <cp:lastModifiedBy>תמר גולן</cp:lastModifiedBy>
  <cp:revision>61</cp:revision>
  <cp:lastPrinted>2012-09-02T13:38:19Z</cp:lastPrinted>
  <dcterms:created xsi:type="dcterms:W3CDTF">2012-08-27T16:28:49Z</dcterms:created>
  <dcterms:modified xsi:type="dcterms:W3CDTF">2012-09-02T14:49:24Z</dcterms:modified>
</cp:coreProperties>
</file>